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sldIdLst>
    <p:sldId id="344" r:id="rId5"/>
    <p:sldId id="308" r:id="rId6"/>
    <p:sldId id="322" r:id="rId7"/>
    <p:sldId id="325" r:id="rId8"/>
    <p:sldId id="324" r:id="rId9"/>
    <p:sldId id="326" r:id="rId10"/>
    <p:sldId id="329" r:id="rId11"/>
    <p:sldId id="317" r:id="rId12"/>
    <p:sldId id="323" r:id="rId13"/>
    <p:sldId id="330" r:id="rId14"/>
    <p:sldId id="318" r:id="rId15"/>
    <p:sldId id="331" r:id="rId16"/>
    <p:sldId id="332" r:id="rId17"/>
    <p:sldId id="327" r:id="rId18"/>
    <p:sldId id="333" r:id="rId19"/>
    <p:sldId id="337" r:id="rId20"/>
    <p:sldId id="338" r:id="rId21"/>
    <p:sldId id="339" r:id="rId22"/>
    <p:sldId id="299" r:id="rId23"/>
    <p:sldId id="340" r:id="rId24"/>
    <p:sldId id="341" r:id="rId25"/>
    <p:sldId id="342" r:id="rId26"/>
    <p:sldId id="328" r:id="rId27"/>
    <p:sldId id="334" r:id="rId28"/>
    <p:sldId id="345" r:id="rId29"/>
    <p:sldId id="335" r:id="rId30"/>
    <p:sldId id="33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8" d="100"/>
          <a:sy n="68" d="100"/>
        </p:scale>
        <p:origin x="592" y="88"/>
      </p:cViewPr>
      <p:guideLst>
        <p:guide pos="6504"/>
        <p:guide orient="horz" pos="3696"/>
        <p:guide orient="horz" pos="19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och\Desktop\NPV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och\Desktop\NPV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och\Desktop\NPV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och\Desktop\NPV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Break-even Analysis</a:t>
            </a:r>
            <a:endParaRPr lang="zh-CN" altLang="en-US"/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盈亏平衡分析!$A$2</c:f>
              <c:strCache>
                <c:ptCount val="1"/>
                <c:pt idx="0">
                  <c:v>After-tax sales 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盈亏平衡分析!$B$1:$F$1</c:f>
              <c:numCache>
                <c:formatCode>0%</c:formatCode>
                <c:ptCount val="5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</c:v>
                </c:pt>
              </c:numCache>
            </c:numRef>
          </c:cat>
          <c:val>
            <c:numRef>
              <c:f>盈亏平衡分析!$B$2:$F$2</c:f>
              <c:numCache>
                <c:formatCode>0_ </c:formatCode>
                <c:ptCount val="5"/>
                <c:pt idx="0">
                  <c:v>0</c:v>
                </c:pt>
                <c:pt idx="1">
                  <c:v>740.37</c:v>
                </c:pt>
                <c:pt idx="2">
                  <c:v>1480.74</c:v>
                </c:pt>
                <c:pt idx="3">
                  <c:v>2221.11</c:v>
                </c:pt>
                <c:pt idx="4">
                  <c:v>2961.48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A5-4A71-BEB7-CC4F438D40B0}"/>
            </c:ext>
          </c:extLst>
        </c:ser>
        <c:ser>
          <c:idx val="1"/>
          <c:order val="1"/>
          <c:tx>
            <c:strRef>
              <c:f>盈亏平衡分析!$A$3</c:f>
              <c:strCache>
                <c:ptCount val="1"/>
                <c:pt idx="0">
                  <c:v>Fixed costs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盈亏平衡分析!$B$1:$F$1</c:f>
              <c:numCache>
                <c:formatCode>0%</c:formatCode>
                <c:ptCount val="5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</c:v>
                </c:pt>
              </c:numCache>
            </c:numRef>
          </c:cat>
          <c:val>
            <c:numRef>
              <c:f>盈亏平衡分析!$B$3:$F$3</c:f>
              <c:numCache>
                <c:formatCode>0_ </c:formatCode>
                <c:ptCount val="5"/>
                <c:pt idx="0">
                  <c:v>512.32571429108089</c:v>
                </c:pt>
                <c:pt idx="1">
                  <c:v>512.32571429108089</c:v>
                </c:pt>
                <c:pt idx="2">
                  <c:v>512.32571429108089</c:v>
                </c:pt>
                <c:pt idx="3">
                  <c:v>512.32571429108089</c:v>
                </c:pt>
                <c:pt idx="4">
                  <c:v>512.32571429108089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A5-4A71-BEB7-CC4F438D40B0}"/>
            </c:ext>
          </c:extLst>
        </c:ser>
        <c:ser>
          <c:idx val="3"/>
          <c:order val="2"/>
          <c:tx>
            <c:strRef>
              <c:f>盈亏平衡分析!$A$5</c:f>
              <c:strCache>
                <c:ptCount val="1"/>
                <c:pt idx="0">
                  <c:v>Total costs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盈亏平衡分析!$B$1:$F$1</c:f>
              <c:numCache>
                <c:formatCode>0%</c:formatCode>
                <c:ptCount val="5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</c:v>
                </c:pt>
              </c:numCache>
            </c:numRef>
          </c:cat>
          <c:val>
            <c:numRef>
              <c:f>盈亏平衡分析!$B$5:$F$5</c:f>
              <c:numCache>
                <c:formatCode>0_ </c:formatCode>
                <c:ptCount val="5"/>
                <c:pt idx="0">
                  <c:v>512.32571429108089</c:v>
                </c:pt>
                <c:pt idx="1">
                  <c:v>862.32571429108089</c:v>
                </c:pt>
                <c:pt idx="2">
                  <c:v>1212.3257142910809</c:v>
                </c:pt>
                <c:pt idx="3">
                  <c:v>1562.3257142910809</c:v>
                </c:pt>
                <c:pt idx="4">
                  <c:v>1912.3257142910809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A5-4A71-BEB7-CC4F438D40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9663152"/>
        <c:axId val="1"/>
      </c:lineChart>
      <c:catAx>
        <c:axId val="449663152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tickMarkSkip val="1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66315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等线"/>
                <a:ea typeface="等线"/>
                <a:cs typeface="等线"/>
              </a:defRPr>
            </a:pPr>
            <a:r>
              <a:rPr lang="en-US" sz="1600" b="1" i="0" u="none" strike="noStrike" baseline="0">
                <a:solidFill>
                  <a:srgbClr val="333333"/>
                </a:solidFill>
                <a:latin typeface="等线"/>
                <a:ea typeface="等线"/>
              </a:rPr>
              <a:t>Sensitivity Analysis</a:t>
            </a:r>
            <a:r>
              <a:rPr lang="en-US" sz="16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rPr>
              <a:t>-IRR</a:t>
            </a:r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敏感性分析!$G$3</c:f>
              <c:strCache>
                <c:ptCount val="1"/>
                <c:pt idx="0">
                  <c:v>Fixed Asset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敏感性分析!$H$2:$L$2</c:f>
              <c:numCache>
                <c:formatCode>0%</c:formatCode>
                <c:ptCount val="5"/>
                <c:pt idx="0">
                  <c:v>-0.1</c:v>
                </c:pt>
                <c:pt idx="1">
                  <c:v>-0.05</c:v>
                </c:pt>
                <c:pt idx="2" formatCode="General">
                  <c:v>0</c:v>
                </c:pt>
                <c:pt idx="3">
                  <c:v>0.05</c:v>
                </c:pt>
                <c:pt idx="4">
                  <c:v>0.1</c:v>
                </c:pt>
              </c:numCache>
            </c:numRef>
          </c:cat>
          <c:val>
            <c:numRef>
              <c:f>敏感性分析!$H$3:$L$3</c:f>
              <c:numCache>
                <c:formatCode>0.00%</c:formatCode>
                <c:ptCount val="5"/>
                <c:pt idx="0">
                  <c:v>0.29735355065278757</c:v>
                </c:pt>
                <c:pt idx="1">
                  <c:v>0.30174228132914421</c:v>
                </c:pt>
                <c:pt idx="2">
                  <c:v>0.30569360462216255</c:v>
                </c:pt>
                <c:pt idx="3">
                  <c:v>0.30923609483495451</c:v>
                </c:pt>
                <c:pt idx="4">
                  <c:v>0.3123952023805634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90-4019-973A-F1C5141A1EDB}"/>
            </c:ext>
          </c:extLst>
        </c:ser>
        <c:ser>
          <c:idx val="1"/>
          <c:order val="1"/>
          <c:tx>
            <c:strRef>
              <c:f>敏感性分析!$G$4</c:f>
              <c:strCache>
                <c:ptCount val="1"/>
                <c:pt idx="0">
                  <c:v>Sales Income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敏感性分析!$H$2:$L$2</c:f>
              <c:numCache>
                <c:formatCode>0%</c:formatCode>
                <c:ptCount val="5"/>
                <c:pt idx="0">
                  <c:v>-0.1</c:v>
                </c:pt>
                <c:pt idx="1">
                  <c:v>-0.05</c:v>
                </c:pt>
                <c:pt idx="2" formatCode="General">
                  <c:v>0</c:v>
                </c:pt>
                <c:pt idx="3">
                  <c:v>0.05</c:v>
                </c:pt>
                <c:pt idx="4">
                  <c:v>0.1</c:v>
                </c:pt>
              </c:numCache>
            </c:numRef>
          </c:cat>
          <c:val>
            <c:numRef>
              <c:f>敏感性分析!$H$4:$L$4</c:f>
              <c:numCache>
                <c:formatCode>0.00%</c:formatCode>
                <c:ptCount val="5"/>
                <c:pt idx="0">
                  <c:v>0.19665809668782794</c:v>
                </c:pt>
                <c:pt idx="1">
                  <c:v>0.25068442524636941</c:v>
                </c:pt>
                <c:pt idx="2">
                  <c:v>0.30569360462216255</c:v>
                </c:pt>
                <c:pt idx="3">
                  <c:v>0.36189103199811951</c:v>
                </c:pt>
                <c:pt idx="4">
                  <c:v>0.41940299784120721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390-4019-973A-F1C5141A1EDB}"/>
            </c:ext>
          </c:extLst>
        </c:ser>
        <c:ser>
          <c:idx val="2"/>
          <c:order val="2"/>
          <c:tx>
            <c:strRef>
              <c:f>敏感性分析!$G$5</c:f>
              <c:strCache>
                <c:ptCount val="1"/>
                <c:pt idx="0">
                  <c:v>Operating Cost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numRef>
              <c:f>敏感性分析!$H$2:$L$2</c:f>
              <c:numCache>
                <c:formatCode>0%</c:formatCode>
                <c:ptCount val="5"/>
                <c:pt idx="0">
                  <c:v>-0.1</c:v>
                </c:pt>
                <c:pt idx="1">
                  <c:v>-0.05</c:v>
                </c:pt>
                <c:pt idx="2" formatCode="General">
                  <c:v>0</c:v>
                </c:pt>
                <c:pt idx="3">
                  <c:v>0.05</c:v>
                </c:pt>
                <c:pt idx="4">
                  <c:v>0.1</c:v>
                </c:pt>
              </c:numCache>
            </c:numRef>
          </c:cat>
          <c:val>
            <c:numRef>
              <c:f>敏感性分析!$H$5:$L$5</c:f>
              <c:numCache>
                <c:formatCode>0.00%</c:formatCode>
                <c:ptCount val="5"/>
                <c:pt idx="0">
                  <c:v>0.33783588678252963</c:v>
                </c:pt>
                <c:pt idx="1">
                  <c:v>0.32402409765944501</c:v>
                </c:pt>
                <c:pt idx="2">
                  <c:v>0.30569360462216255</c:v>
                </c:pt>
                <c:pt idx="3">
                  <c:v>0.28260139405586243</c:v>
                </c:pt>
                <c:pt idx="4">
                  <c:v>0.25449207819813791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90-4019-973A-F1C5141A1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9668720"/>
        <c:axId val="1"/>
      </c:lineChart>
      <c:catAx>
        <c:axId val="449668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66872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等线"/>
                <a:ea typeface="等线"/>
                <a:cs typeface="等线"/>
              </a:defRPr>
            </a:pPr>
            <a:r>
              <a:rPr lang="en-US" sz="1600" b="1" i="0" u="none" strike="noStrike" baseline="0">
                <a:solidFill>
                  <a:srgbClr val="333333"/>
                </a:solidFill>
                <a:latin typeface="等线"/>
                <a:ea typeface="等线"/>
              </a:rPr>
              <a:t>Sensitivity Analysis</a:t>
            </a:r>
            <a:r>
              <a:rPr lang="en-US" sz="16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rPr>
              <a:t>-NPV</a:t>
            </a:r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敏感性分析!$G$10</c:f>
              <c:strCache>
                <c:ptCount val="1"/>
                <c:pt idx="0">
                  <c:v>Fixed Asset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敏感性分析!$H$9:$L$9</c:f>
              <c:numCache>
                <c:formatCode>0%</c:formatCode>
                <c:ptCount val="5"/>
                <c:pt idx="0">
                  <c:v>-0.1</c:v>
                </c:pt>
                <c:pt idx="1">
                  <c:v>-0.05</c:v>
                </c:pt>
                <c:pt idx="2" formatCode="General">
                  <c:v>0</c:v>
                </c:pt>
                <c:pt idx="3">
                  <c:v>0.05</c:v>
                </c:pt>
                <c:pt idx="4">
                  <c:v>0.1</c:v>
                </c:pt>
              </c:numCache>
            </c:numRef>
          </c:cat>
          <c:val>
            <c:numRef>
              <c:f>敏感性分析!$H$10:$L$10</c:f>
              <c:numCache>
                <c:formatCode>0.00_ </c:formatCode>
                <c:ptCount val="5"/>
                <c:pt idx="0">
                  <c:v>1585.4412657792457</c:v>
                </c:pt>
                <c:pt idx="1">
                  <c:v>1629.8563695287833</c:v>
                </c:pt>
                <c:pt idx="2">
                  <c:v>1669.6751610076344</c:v>
                </c:pt>
                <c:pt idx="3">
                  <c:v>1704.8976402157973</c:v>
                </c:pt>
                <c:pt idx="4">
                  <c:v>1735.5238071532731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13-4395-A560-8A8021DF85D1}"/>
            </c:ext>
          </c:extLst>
        </c:ser>
        <c:ser>
          <c:idx val="1"/>
          <c:order val="1"/>
          <c:tx>
            <c:strRef>
              <c:f>敏感性分析!$G$11</c:f>
              <c:strCache>
                <c:ptCount val="1"/>
                <c:pt idx="0">
                  <c:v>Sales Income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敏感性分析!$H$9:$L$9</c:f>
              <c:numCache>
                <c:formatCode>0%</c:formatCode>
                <c:ptCount val="5"/>
                <c:pt idx="0">
                  <c:v>-0.1</c:v>
                </c:pt>
                <c:pt idx="1">
                  <c:v>-0.05</c:v>
                </c:pt>
                <c:pt idx="2" formatCode="General">
                  <c:v>0</c:v>
                </c:pt>
                <c:pt idx="3">
                  <c:v>0.05</c:v>
                </c:pt>
                <c:pt idx="4">
                  <c:v>0.1</c:v>
                </c:pt>
              </c:numCache>
            </c:numRef>
          </c:cat>
          <c:val>
            <c:numRef>
              <c:f>敏感性分析!$H$11:$L$11</c:f>
              <c:numCache>
                <c:formatCode>0.00_ </c:formatCode>
                <c:ptCount val="5"/>
                <c:pt idx="0">
                  <c:v>787.80833766139153</c:v>
                </c:pt>
                <c:pt idx="1">
                  <c:v>1208.8834352443603</c:v>
                </c:pt>
                <c:pt idx="2">
                  <c:v>1669.6751610076344</c:v>
                </c:pt>
                <c:pt idx="3">
                  <c:v>2170.1835149512131</c:v>
                </c:pt>
                <c:pt idx="4">
                  <c:v>2710.4084970750955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13-4395-A560-8A8021DF85D1}"/>
            </c:ext>
          </c:extLst>
        </c:ser>
        <c:ser>
          <c:idx val="2"/>
          <c:order val="2"/>
          <c:tx>
            <c:strRef>
              <c:f>敏感性分析!$G$12</c:f>
              <c:strCache>
                <c:ptCount val="1"/>
                <c:pt idx="0">
                  <c:v>Operating Cost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numRef>
              <c:f>敏感性分析!$H$9:$L$9</c:f>
              <c:numCache>
                <c:formatCode>0%</c:formatCode>
                <c:ptCount val="5"/>
                <c:pt idx="0">
                  <c:v>-0.1</c:v>
                </c:pt>
                <c:pt idx="1">
                  <c:v>-0.05</c:v>
                </c:pt>
                <c:pt idx="2" formatCode="General">
                  <c:v>0</c:v>
                </c:pt>
                <c:pt idx="3">
                  <c:v>0.05</c:v>
                </c:pt>
                <c:pt idx="4">
                  <c:v>0.1</c:v>
                </c:pt>
              </c:numCache>
            </c:numRef>
          </c:cat>
          <c:val>
            <c:numRef>
              <c:f>敏感性分析!$H$12:$L$12</c:f>
              <c:numCache>
                <c:formatCode>0.00_ </c:formatCode>
                <c:ptCount val="5"/>
                <c:pt idx="0">
                  <c:v>2076.7137829811186</c:v>
                </c:pt>
                <c:pt idx="1">
                  <c:v>1889.1390869408835</c:v>
                </c:pt>
                <c:pt idx="2">
                  <c:v>1669.6751610076344</c:v>
                </c:pt>
                <c:pt idx="3">
                  <c:v>1418.3220051813714</c:v>
                </c:pt>
                <c:pt idx="4">
                  <c:v>1135.0796194620948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F13-4395-A560-8A8021DF8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9672896"/>
        <c:axId val="1"/>
      </c:lineChart>
      <c:catAx>
        <c:axId val="449672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numFmt formatCode="0.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67289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等线"/>
                <a:ea typeface="等线"/>
                <a:cs typeface="等线"/>
              </a:defRPr>
            </a:pPr>
            <a:r>
              <a:rPr lang="en-US" sz="1600" b="1" i="0" u="none" strike="noStrike" baseline="0">
                <a:solidFill>
                  <a:srgbClr val="333333"/>
                </a:solidFill>
                <a:latin typeface="等线"/>
                <a:ea typeface="等线"/>
              </a:rPr>
              <a:t>Sensitivity Analysis</a:t>
            </a:r>
            <a:r>
              <a:rPr lang="en-US" sz="16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rPr>
              <a:t>-DPP</a:t>
            </a:r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敏感性分析!$G$17</c:f>
              <c:strCache>
                <c:ptCount val="1"/>
                <c:pt idx="0">
                  <c:v>Fixed Asset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敏感性分析!$H$16:$L$16</c:f>
              <c:numCache>
                <c:formatCode>0%</c:formatCode>
                <c:ptCount val="5"/>
                <c:pt idx="0">
                  <c:v>-0.1</c:v>
                </c:pt>
                <c:pt idx="1">
                  <c:v>-0.05</c:v>
                </c:pt>
                <c:pt idx="2" formatCode="General">
                  <c:v>0</c:v>
                </c:pt>
                <c:pt idx="3">
                  <c:v>0.05</c:v>
                </c:pt>
                <c:pt idx="4">
                  <c:v>0.1</c:v>
                </c:pt>
              </c:numCache>
            </c:numRef>
          </c:cat>
          <c:val>
            <c:numRef>
              <c:f>敏感性分析!$H$17:$L$17</c:f>
              <c:numCache>
                <c:formatCode>0.00_ </c:formatCode>
                <c:ptCount val="5"/>
                <c:pt idx="0">
                  <c:v>5.055096878893222</c:v>
                </c:pt>
                <c:pt idx="1">
                  <c:v>5.4448644861071731</c:v>
                </c:pt>
                <c:pt idx="2">
                  <c:v>5.8457447303586649</c:v>
                </c:pt>
                <c:pt idx="3">
                  <c:v>6.2576862917784597</c:v>
                </c:pt>
                <c:pt idx="4">
                  <c:v>6.6806381660156999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00-4FFB-880D-17CBE0A2DFA2}"/>
            </c:ext>
          </c:extLst>
        </c:ser>
        <c:ser>
          <c:idx val="1"/>
          <c:order val="1"/>
          <c:tx>
            <c:strRef>
              <c:f>敏感性分析!$G$18</c:f>
              <c:strCache>
                <c:ptCount val="1"/>
                <c:pt idx="0">
                  <c:v>Sales Income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敏感性分析!$H$16:$L$16</c:f>
              <c:numCache>
                <c:formatCode>0%</c:formatCode>
                <c:ptCount val="5"/>
                <c:pt idx="0">
                  <c:v>-0.1</c:v>
                </c:pt>
                <c:pt idx="1">
                  <c:v>-0.05</c:v>
                </c:pt>
                <c:pt idx="2" formatCode="General">
                  <c:v>0</c:v>
                </c:pt>
                <c:pt idx="3">
                  <c:v>0.05</c:v>
                </c:pt>
                <c:pt idx="4">
                  <c:v>0.1</c:v>
                </c:pt>
              </c:numCache>
            </c:numRef>
          </c:cat>
          <c:val>
            <c:numRef>
              <c:f>敏感性分析!$H$18:$L$18</c:f>
              <c:numCache>
                <c:formatCode>0.00_ </c:formatCode>
                <c:ptCount val="5"/>
                <c:pt idx="0">
                  <c:v>6.3563143432509133</c:v>
                </c:pt>
                <c:pt idx="1">
                  <c:v>6.0431819586536051</c:v>
                </c:pt>
                <c:pt idx="2">
                  <c:v>5.8457447303586649</c:v>
                </c:pt>
                <c:pt idx="3">
                  <c:v>5.7233990267111423</c:v>
                </c:pt>
                <c:pt idx="4">
                  <c:v>5.6525512883143065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00-4FFB-880D-17CBE0A2DFA2}"/>
            </c:ext>
          </c:extLst>
        </c:ser>
        <c:ser>
          <c:idx val="2"/>
          <c:order val="2"/>
          <c:tx>
            <c:strRef>
              <c:f>敏感性分析!$G$19</c:f>
              <c:strCache>
                <c:ptCount val="1"/>
                <c:pt idx="0">
                  <c:v>Operating Cost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numRef>
              <c:f>敏感性分析!$H$16:$L$16</c:f>
              <c:numCache>
                <c:formatCode>0%</c:formatCode>
                <c:ptCount val="5"/>
                <c:pt idx="0">
                  <c:v>-0.1</c:v>
                </c:pt>
                <c:pt idx="1">
                  <c:v>-0.05</c:v>
                </c:pt>
                <c:pt idx="2" formatCode="General">
                  <c:v>0</c:v>
                </c:pt>
                <c:pt idx="3">
                  <c:v>0.05</c:v>
                </c:pt>
                <c:pt idx="4">
                  <c:v>0.1</c:v>
                </c:pt>
              </c:numCache>
            </c:numRef>
          </c:cat>
          <c:val>
            <c:numRef>
              <c:f>敏感性分析!$H$19:$L$19</c:f>
              <c:numCache>
                <c:formatCode>0.00_ </c:formatCode>
                <c:ptCount val="5"/>
                <c:pt idx="0">
                  <c:v>4.6150281153949262</c:v>
                </c:pt>
                <c:pt idx="1">
                  <c:v>5.1786727924636127</c:v>
                </c:pt>
                <c:pt idx="2">
                  <c:v>5.8457447303586649</c:v>
                </c:pt>
                <c:pt idx="3">
                  <c:v>6.6545516436069025</c:v>
                </c:pt>
                <c:pt idx="4">
                  <c:v>7.6649839072191819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00-4FFB-880D-17CBE0A2D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9661296"/>
        <c:axId val="1"/>
      </c:lineChart>
      <c:catAx>
        <c:axId val="449661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numFmt formatCode="0.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66129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05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6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Fractional Ownership for Real Estate Assets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1</a:t>
            </a:r>
            <a:endParaRPr lang="en-ZA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2</a:t>
            </a:r>
            <a:endParaRPr lang="en-ZA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3</a:t>
            </a:r>
            <a:endParaRPr lang="en-ZA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Fractional Ownership for Real Estate Assets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1</a:t>
            </a:r>
            <a:endParaRPr lang="en-ZA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2</a:t>
            </a:r>
            <a:endParaRPr lang="en-ZA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3</a:t>
            </a:r>
            <a:endParaRPr lang="en-ZA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Fractional Ownership for Real Estate Assets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Fractional Ownership for Real Estate Assets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8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93" r:id="rId9"/>
    <p:sldLayoutId id="2147483670" r:id="rId10"/>
    <p:sldLayoutId id="2147483687" r:id="rId11"/>
    <p:sldLayoutId id="2147483677" r:id="rId12"/>
    <p:sldLayoutId id="2147483682" r:id="rId13"/>
    <p:sldLayoutId id="2147483692" r:id="rId14"/>
    <p:sldLayoutId id="2147483653" r:id="rId15"/>
    <p:sldLayoutId id="2147483681" r:id="rId16"/>
    <p:sldLayoutId id="2147483650" r:id="rId17"/>
    <p:sldLayoutId id="2147483671" r:id="rId18"/>
    <p:sldLayoutId id="2147483669" r:id="rId19"/>
    <p:sldLayoutId id="2147483689" r:id="rId20"/>
    <p:sldLayoutId id="2147483685" r:id="rId21"/>
    <p:sldLayoutId id="2147483668" r:id="rId22"/>
    <p:sldLayoutId id="2147483652" r:id="rId23"/>
    <p:sldLayoutId id="2147483656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microsoft.com/office/2007/relationships/hdphoto" Target="../media/hdphoto5.wdp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s.gov.sg/schemes-and-initiatives/project-guardian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luechampion.sg/average-cost-housing-singapore" TargetMode="External"/><Relationship Id="rId2" Type="http://schemas.openxmlformats.org/officeDocument/2006/relationships/hyperlink" Target="https://newsroom.bankofamerica.com/content/newsroom/press-releases/2022/10/bank-of-america-private-bank-study-finds-younger-investors-turni.html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363" y="74247"/>
            <a:ext cx="4379976" cy="1547583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362" y="2814560"/>
            <a:ext cx="3612558" cy="978069"/>
          </a:xfrm>
        </p:spPr>
        <p:txBody>
          <a:bodyPr>
            <a:normAutofit/>
          </a:bodyPr>
          <a:lstStyle/>
          <a:p>
            <a:r>
              <a:rPr lang="en-GB" sz="2800" dirty="0"/>
              <a:t>Fractional Ownership of Real Estate Assets</a:t>
            </a:r>
            <a:endParaRPr lang="en-US" sz="28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8FF20F9-1E8B-D2D1-09B2-BD3D4C1A9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5449" y="-1182919"/>
            <a:ext cx="1080000" cy="108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49" y="221"/>
                </a:moveTo>
                <a:lnTo>
                  <a:pt x="185" y="12839"/>
                </a:lnTo>
                <a:cubicBezTo>
                  <a:pt x="212" y="12983"/>
                  <a:pt x="243" y="13123"/>
                  <a:pt x="275" y="13263"/>
                </a:cubicBezTo>
                <a:lnTo>
                  <a:pt x="13072" y="225"/>
                </a:lnTo>
                <a:cubicBezTo>
                  <a:pt x="13063" y="225"/>
                  <a:pt x="13058" y="225"/>
                  <a:pt x="13049" y="221"/>
                </a:cubicBezTo>
                <a:close/>
                <a:moveTo>
                  <a:pt x="14603" y="671"/>
                </a:moveTo>
                <a:lnTo>
                  <a:pt x="612" y="14424"/>
                </a:lnTo>
                <a:cubicBezTo>
                  <a:pt x="657" y="14546"/>
                  <a:pt x="702" y="14667"/>
                  <a:pt x="752" y="14789"/>
                </a:cubicBezTo>
                <a:lnTo>
                  <a:pt x="14630" y="680"/>
                </a:lnTo>
                <a:cubicBezTo>
                  <a:pt x="14621" y="680"/>
                  <a:pt x="14612" y="675"/>
                  <a:pt x="14603" y="671"/>
                </a:cubicBezTo>
                <a:close/>
                <a:moveTo>
                  <a:pt x="15976" y="1297"/>
                </a:moveTo>
                <a:lnTo>
                  <a:pt x="1225" y="15824"/>
                </a:lnTo>
                <a:cubicBezTo>
                  <a:pt x="1279" y="15932"/>
                  <a:pt x="1337" y="16036"/>
                  <a:pt x="1396" y="16139"/>
                </a:cubicBezTo>
                <a:lnTo>
                  <a:pt x="16008" y="1310"/>
                </a:lnTo>
                <a:cubicBezTo>
                  <a:pt x="15998" y="1310"/>
                  <a:pt x="15985" y="1301"/>
                  <a:pt x="15976" y="1297"/>
                </a:cubicBezTo>
                <a:close/>
                <a:moveTo>
                  <a:pt x="9136" y="122"/>
                </a:moveTo>
                <a:lnTo>
                  <a:pt x="176" y="8846"/>
                </a:lnTo>
                <a:cubicBezTo>
                  <a:pt x="140" y="9044"/>
                  <a:pt x="108" y="9247"/>
                  <a:pt x="81" y="9449"/>
                </a:cubicBezTo>
                <a:lnTo>
                  <a:pt x="9172" y="113"/>
                </a:lnTo>
                <a:cubicBezTo>
                  <a:pt x="9163" y="117"/>
                  <a:pt x="9150" y="117"/>
                  <a:pt x="9136" y="122"/>
                </a:cubicBezTo>
                <a:close/>
                <a:moveTo>
                  <a:pt x="11266" y="0"/>
                </a:moveTo>
                <a:lnTo>
                  <a:pt x="0" y="11021"/>
                </a:lnTo>
                <a:cubicBezTo>
                  <a:pt x="5" y="11187"/>
                  <a:pt x="9" y="11354"/>
                  <a:pt x="23" y="11520"/>
                </a:cubicBezTo>
                <a:lnTo>
                  <a:pt x="11293" y="0"/>
                </a:lnTo>
                <a:cubicBezTo>
                  <a:pt x="11280" y="0"/>
                  <a:pt x="11275" y="0"/>
                  <a:pt x="11266" y="0"/>
                </a:cubicBezTo>
                <a:close/>
                <a:moveTo>
                  <a:pt x="6191" y="1031"/>
                </a:moveTo>
                <a:lnTo>
                  <a:pt x="1193" y="5861"/>
                </a:lnTo>
                <a:cubicBezTo>
                  <a:pt x="1054" y="6132"/>
                  <a:pt x="923" y="6406"/>
                  <a:pt x="811" y="6690"/>
                </a:cubicBezTo>
                <a:lnTo>
                  <a:pt x="6362" y="950"/>
                </a:lnTo>
                <a:cubicBezTo>
                  <a:pt x="6304" y="977"/>
                  <a:pt x="6245" y="999"/>
                  <a:pt x="6191" y="1031"/>
                </a:cubicBezTo>
                <a:close/>
                <a:moveTo>
                  <a:pt x="17196" y="2071"/>
                </a:moveTo>
                <a:lnTo>
                  <a:pt x="1990" y="17071"/>
                </a:lnTo>
                <a:cubicBezTo>
                  <a:pt x="2058" y="17161"/>
                  <a:pt x="2121" y="17256"/>
                  <a:pt x="2188" y="17346"/>
                </a:cubicBezTo>
                <a:lnTo>
                  <a:pt x="17237" y="2098"/>
                </a:lnTo>
                <a:cubicBezTo>
                  <a:pt x="17223" y="2089"/>
                  <a:pt x="17210" y="2080"/>
                  <a:pt x="17196" y="2071"/>
                </a:cubicBezTo>
                <a:close/>
                <a:moveTo>
                  <a:pt x="21285" y="8045"/>
                </a:moveTo>
                <a:lnTo>
                  <a:pt x="8002" y="21267"/>
                </a:lnTo>
                <a:cubicBezTo>
                  <a:pt x="8033" y="21276"/>
                  <a:pt x="8069" y="21285"/>
                  <a:pt x="8101" y="21294"/>
                </a:cubicBezTo>
                <a:lnTo>
                  <a:pt x="21285" y="8049"/>
                </a:lnTo>
                <a:cubicBezTo>
                  <a:pt x="21285" y="8049"/>
                  <a:pt x="21285" y="8045"/>
                  <a:pt x="21285" y="8045"/>
                </a:cubicBezTo>
                <a:close/>
                <a:moveTo>
                  <a:pt x="21591" y="9742"/>
                </a:moveTo>
                <a:lnTo>
                  <a:pt x="9690" y="21577"/>
                </a:lnTo>
                <a:cubicBezTo>
                  <a:pt x="9731" y="21582"/>
                  <a:pt x="9771" y="21582"/>
                  <a:pt x="9812" y="21586"/>
                </a:cubicBezTo>
                <a:lnTo>
                  <a:pt x="21591" y="9747"/>
                </a:lnTo>
                <a:cubicBezTo>
                  <a:pt x="21591" y="9747"/>
                  <a:pt x="21591" y="9747"/>
                  <a:pt x="21591" y="9742"/>
                </a:cubicBezTo>
                <a:close/>
                <a:moveTo>
                  <a:pt x="18286" y="2980"/>
                </a:moveTo>
                <a:lnTo>
                  <a:pt x="2895" y="18183"/>
                </a:lnTo>
                <a:cubicBezTo>
                  <a:pt x="2967" y="18264"/>
                  <a:pt x="3044" y="18341"/>
                  <a:pt x="3120" y="18417"/>
                </a:cubicBezTo>
                <a:lnTo>
                  <a:pt x="18331" y="3021"/>
                </a:lnTo>
                <a:cubicBezTo>
                  <a:pt x="18313" y="3007"/>
                  <a:pt x="18299" y="2994"/>
                  <a:pt x="18286" y="2980"/>
                </a:cubicBezTo>
                <a:close/>
                <a:moveTo>
                  <a:pt x="11676" y="21600"/>
                </a:moveTo>
                <a:cubicBezTo>
                  <a:pt x="11721" y="21595"/>
                  <a:pt x="11770" y="21595"/>
                  <a:pt x="11815" y="21591"/>
                </a:cubicBezTo>
                <a:lnTo>
                  <a:pt x="21600" y="11745"/>
                </a:lnTo>
                <a:cubicBezTo>
                  <a:pt x="21600" y="11741"/>
                  <a:pt x="21600" y="11741"/>
                  <a:pt x="21600" y="11736"/>
                </a:cubicBezTo>
                <a:lnTo>
                  <a:pt x="11676" y="21600"/>
                </a:lnTo>
                <a:close/>
                <a:moveTo>
                  <a:pt x="14368" y="21037"/>
                </a:moveTo>
                <a:lnTo>
                  <a:pt x="21073" y="14284"/>
                </a:lnTo>
                <a:cubicBezTo>
                  <a:pt x="21078" y="14275"/>
                  <a:pt x="21078" y="14266"/>
                  <a:pt x="21082" y="14262"/>
                </a:cubicBezTo>
                <a:lnTo>
                  <a:pt x="14188" y="21100"/>
                </a:lnTo>
                <a:cubicBezTo>
                  <a:pt x="14247" y="21078"/>
                  <a:pt x="14305" y="21060"/>
                  <a:pt x="14368" y="21037"/>
                </a:cubicBezTo>
                <a:close/>
                <a:moveTo>
                  <a:pt x="19263" y="4043"/>
                </a:moveTo>
                <a:lnTo>
                  <a:pt x="4021" y="19232"/>
                </a:lnTo>
                <a:cubicBezTo>
                  <a:pt x="4044" y="19250"/>
                  <a:pt x="4066" y="19268"/>
                  <a:pt x="4089" y="19282"/>
                </a:cubicBezTo>
                <a:lnTo>
                  <a:pt x="19272" y="4052"/>
                </a:lnTo>
                <a:cubicBezTo>
                  <a:pt x="19268" y="4052"/>
                  <a:pt x="19263" y="4047"/>
                  <a:pt x="19263" y="4043"/>
                </a:cubicBezTo>
                <a:close/>
                <a:moveTo>
                  <a:pt x="20771" y="6550"/>
                </a:moveTo>
                <a:lnTo>
                  <a:pt x="6516" y="20745"/>
                </a:lnTo>
                <a:cubicBezTo>
                  <a:pt x="6543" y="20758"/>
                  <a:pt x="6574" y="20772"/>
                  <a:pt x="6601" y="20785"/>
                </a:cubicBezTo>
                <a:lnTo>
                  <a:pt x="20776" y="6559"/>
                </a:lnTo>
                <a:cubicBezTo>
                  <a:pt x="20771" y="6555"/>
                  <a:pt x="20771" y="6555"/>
                  <a:pt x="20771" y="6550"/>
                </a:cubicBezTo>
                <a:close/>
                <a:moveTo>
                  <a:pt x="20092" y="5222"/>
                </a:moveTo>
                <a:lnTo>
                  <a:pt x="5196" y="20065"/>
                </a:lnTo>
                <a:cubicBezTo>
                  <a:pt x="5223" y="20078"/>
                  <a:pt x="5246" y="20096"/>
                  <a:pt x="5273" y="20110"/>
                </a:cubicBezTo>
                <a:lnTo>
                  <a:pt x="20096" y="5236"/>
                </a:lnTo>
                <a:cubicBezTo>
                  <a:pt x="20092" y="5231"/>
                  <a:pt x="20092" y="5227"/>
                  <a:pt x="20092" y="52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CD29F13-8C38-BD3E-CFDE-04AEE2374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945521" y="-1171805"/>
            <a:ext cx="1080000" cy="108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49" y="221"/>
                </a:moveTo>
                <a:lnTo>
                  <a:pt x="185" y="12839"/>
                </a:lnTo>
                <a:cubicBezTo>
                  <a:pt x="212" y="12983"/>
                  <a:pt x="243" y="13123"/>
                  <a:pt x="275" y="13263"/>
                </a:cubicBezTo>
                <a:lnTo>
                  <a:pt x="13072" y="225"/>
                </a:lnTo>
                <a:cubicBezTo>
                  <a:pt x="13063" y="225"/>
                  <a:pt x="13058" y="225"/>
                  <a:pt x="13049" y="221"/>
                </a:cubicBezTo>
                <a:close/>
                <a:moveTo>
                  <a:pt x="14603" y="671"/>
                </a:moveTo>
                <a:lnTo>
                  <a:pt x="612" y="14424"/>
                </a:lnTo>
                <a:cubicBezTo>
                  <a:pt x="657" y="14546"/>
                  <a:pt x="702" y="14667"/>
                  <a:pt x="752" y="14789"/>
                </a:cubicBezTo>
                <a:lnTo>
                  <a:pt x="14630" y="680"/>
                </a:lnTo>
                <a:cubicBezTo>
                  <a:pt x="14621" y="680"/>
                  <a:pt x="14612" y="675"/>
                  <a:pt x="14603" y="671"/>
                </a:cubicBezTo>
                <a:close/>
                <a:moveTo>
                  <a:pt x="15976" y="1297"/>
                </a:moveTo>
                <a:lnTo>
                  <a:pt x="1225" y="15824"/>
                </a:lnTo>
                <a:cubicBezTo>
                  <a:pt x="1279" y="15932"/>
                  <a:pt x="1337" y="16036"/>
                  <a:pt x="1396" y="16139"/>
                </a:cubicBezTo>
                <a:lnTo>
                  <a:pt x="16008" y="1310"/>
                </a:lnTo>
                <a:cubicBezTo>
                  <a:pt x="15998" y="1310"/>
                  <a:pt x="15985" y="1301"/>
                  <a:pt x="15976" y="1297"/>
                </a:cubicBezTo>
                <a:close/>
                <a:moveTo>
                  <a:pt x="9136" y="122"/>
                </a:moveTo>
                <a:lnTo>
                  <a:pt x="176" y="8846"/>
                </a:lnTo>
                <a:cubicBezTo>
                  <a:pt x="140" y="9044"/>
                  <a:pt x="108" y="9247"/>
                  <a:pt x="81" y="9449"/>
                </a:cubicBezTo>
                <a:lnTo>
                  <a:pt x="9172" y="113"/>
                </a:lnTo>
                <a:cubicBezTo>
                  <a:pt x="9163" y="117"/>
                  <a:pt x="9150" y="117"/>
                  <a:pt x="9136" y="122"/>
                </a:cubicBezTo>
                <a:close/>
                <a:moveTo>
                  <a:pt x="11266" y="0"/>
                </a:moveTo>
                <a:lnTo>
                  <a:pt x="0" y="11021"/>
                </a:lnTo>
                <a:cubicBezTo>
                  <a:pt x="5" y="11187"/>
                  <a:pt x="9" y="11354"/>
                  <a:pt x="23" y="11520"/>
                </a:cubicBezTo>
                <a:lnTo>
                  <a:pt x="11293" y="0"/>
                </a:lnTo>
                <a:cubicBezTo>
                  <a:pt x="11280" y="0"/>
                  <a:pt x="11275" y="0"/>
                  <a:pt x="11266" y="0"/>
                </a:cubicBezTo>
                <a:close/>
                <a:moveTo>
                  <a:pt x="6191" y="1031"/>
                </a:moveTo>
                <a:lnTo>
                  <a:pt x="1193" y="5861"/>
                </a:lnTo>
                <a:cubicBezTo>
                  <a:pt x="1054" y="6132"/>
                  <a:pt x="923" y="6406"/>
                  <a:pt x="811" y="6690"/>
                </a:cubicBezTo>
                <a:lnTo>
                  <a:pt x="6362" y="950"/>
                </a:lnTo>
                <a:cubicBezTo>
                  <a:pt x="6304" y="977"/>
                  <a:pt x="6245" y="999"/>
                  <a:pt x="6191" y="1031"/>
                </a:cubicBezTo>
                <a:close/>
                <a:moveTo>
                  <a:pt x="17196" y="2071"/>
                </a:moveTo>
                <a:lnTo>
                  <a:pt x="1990" y="17071"/>
                </a:lnTo>
                <a:cubicBezTo>
                  <a:pt x="2058" y="17161"/>
                  <a:pt x="2121" y="17256"/>
                  <a:pt x="2188" y="17346"/>
                </a:cubicBezTo>
                <a:lnTo>
                  <a:pt x="17237" y="2098"/>
                </a:lnTo>
                <a:cubicBezTo>
                  <a:pt x="17223" y="2089"/>
                  <a:pt x="17210" y="2080"/>
                  <a:pt x="17196" y="2071"/>
                </a:cubicBezTo>
                <a:close/>
                <a:moveTo>
                  <a:pt x="21285" y="8045"/>
                </a:moveTo>
                <a:lnTo>
                  <a:pt x="8002" y="21267"/>
                </a:lnTo>
                <a:cubicBezTo>
                  <a:pt x="8033" y="21276"/>
                  <a:pt x="8069" y="21285"/>
                  <a:pt x="8101" y="21294"/>
                </a:cubicBezTo>
                <a:lnTo>
                  <a:pt x="21285" y="8049"/>
                </a:lnTo>
                <a:cubicBezTo>
                  <a:pt x="21285" y="8049"/>
                  <a:pt x="21285" y="8045"/>
                  <a:pt x="21285" y="8045"/>
                </a:cubicBezTo>
                <a:close/>
                <a:moveTo>
                  <a:pt x="21591" y="9742"/>
                </a:moveTo>
                <a:lnTo>
                  <a:pt x="9690" y="21577"/>
                </a:lnTo>
                <a:cubicBezTo>
                  <a:pt x="9731" y="21582"/>
                  <a:pt x="9771" y="21582"/>
                  <a:pt x="9812" y="21586"/>
                </a:cubicBezTo>
                <a:lnTo>
                  <a:pt x="21591" y="9747"/>
                </a:lnTo>
                <a:cubicBezTo>
                  <a:pt x="21591" y="9747"/>
                  <a:pt x="21591" y="9747"/>
                  <a:pt x="21591" y="9742"/>
                </a:cubicBezTo>
                <a:close/>
                <a:moveTo>
                  <a:pt x="18286" y="2980"/>
                </a:moveTo>
                <a:lnTo>
                  <a:pt x="2895" y="18183"/>
                </a:lnTo>
                <a:cubicBezTo>
                  <a:pt x="2967" y="18264"/>
                  <a:pt x="3044" y="18341"/>
                  <a:pt x="3120" y="18417"/>
                </a:cubicBezTo>
                <a:lnTo>
                  <a:pt x="18331" y="3021"/>
                </a:lnTo>
                <a:cubicBezTo>
                  <a:pt x="18313" y="3007"/>
                  <a:pt x="18299" y="2994"/>
                  <a:pt x="18286" y="2980"/>
                </a:cubicBezTo>
                <a:close/>
                <a:moveTo>
                  <a:pt x="11676" y="21600"/>
                </a:moveTo>
                <a:cubicBezTo>
                  <a:pt x="11721" y="21595"/>
                  <a:pt x="11770" y="21595"/>
                  <a:pt x="11815" y="21591"/>
                </a:cubicBezTo>
                <a:lnTo>
                  <a:pt x="21600" y="11745"/>
                </a:lnTo>
                <a:cubicBezTo>
                  <a:pt x="21600" y="11741"/>
                  <a:pt x="21600" y="11741"/>
                  <a:pt x="21600" y="11736"/>
                </a:cubicBezTo>
                <a:lnTo>
                  <a:pt x="11676" y="21600"/>
                </a:lnTo>
                <a:close/>
                <a:moveTo>
                  <a:pt x="14368" y="21037"/>
                </a:moveTo>
                <a:lnTo>
                  <a:pt x="21073" y="14284"/>
                </a:lnTo>
                <a:cubicBezTo>
                  <a:pt x="21078" y="14275"/>
                  <a:pt x="21078" y="14266"/>
                  <a:pt x="21082" y="14262"/>
                </a:cubicBezTo>
                <a:lnTo>
                  <a:pt x="14188" y="21100"/>
                </a:lnTo>
                <a:cubicBezTo>
                  <a:pt x="14247" y="21078"/>
                  <a:pt x="14305" y="21060"/>
                  <a:pt x="14368" y="21037"/>
                </a:cubicBezTo>
                <a:close/>
                <a:moveTo>
                  <a:pt x="19263" y="4043"/>
                </a:moveTo>
                <a:lnTo>
                  <a:pt x="4021" y="19232"/>
                </a:lnTo>
                <a:cubicBezTo>
                  <a:pt x="4044" y="19250"/>
                  <a:pt x="4066" y="19268"/>
                  <a:pt x="4089" y="19282"/>
                </a:cubicBezTo>
                <a:lnTo>
                  <a:pt x="19272" y="4052"/>
                </a:lnTo>
                <a:cubicBezTo>
                  <a:pt x="19268" y="4052"/>
                  <a:pt x="19263" y="4047"/>
                  <a:pt x="19263" y="4043"/>
                </a:cubicBezTo>
                <a:close/>
                <a:moveTo>
                  <a:pt x="20771" y="6550"/>
                </a:moveTo>
                <a:lnTo>
                  <a:pt x="6516" y="20745"/>
                </a:lnTo>
                <a:cubicBezTo>
                  <a:pt x="6543" y="20758"/>
                  <a:pt x="6574" y="20772"/>
                  <a:pt x="6601" y="20785"/>
                </a:cubicBezTo>
                <a:lnTo>
                  <a:pt x="20776" y="6559"/>
                </a:lnTo>
                <a:cubicBezTo>
                  <a:pt x="20771" y="6555"/>
                  <a:pt x="20771" y="6555"/>
                  <a:pt x="20771" y="6550"/>
                </a:cubicBezTo>
                <a:close/>
                <a:moveTo>
                  <a:pt x="20092" y="5222"/>
                </a:moveTo>
                <a:lnTo>
                  <a:pt x="5196" y="20065"/>
                </a:lnTo>
                <a:cubicBezTo>
                  <a:pt x="5223" y="20078"/>
                  <a:pt x="5246" y="20096"/>
                  <a:pt x="5273" y="20110"/>
                </a:cubicBezTo>
                <a:lnTo>
                  <a:pt x="20096" y="5236"/>
                </a:lnTo>
                <a:cubicBezTo>
                  <a:pt x="20092" y="5231"/>
                  <a:pt x="20092" y="5227"/>
                  <a:pt x="20092" y="52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00F9D3-9A39-E528-C3D1-C14BBF71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21" y="1788596"/>
            <a:ext cx="715977" cy="7200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8E4AA94-E1F1-D5BF-4E01-D5E2749FE3E2}"/>
              </a:ext>
            </a:extLst>
          </p:cNvPr>
          <p:cNvSpPr txBox="1">
            <a:spLocks/>
          </p:cNvSpPr>
          <p:nvPr/>
        </p:nvSpPr>
        <p:spPr>
          <a:xfrm>
            <a:off x="7472191" y="1888161"/>
            <a:ext cx="3612558" cy="520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err="1">
                <a:latin typeface="Lato Extended"/>
              </a:rPr>
              <a:t>Spatium.xyz</a:t>
            </a:r>
            <a:endParaRPr lang="en-US" sz="2800" b="1" dirty="0">
              <a:latin typeface="Lato Extended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54CF74-DB87-0E5D-D4E5-E205D978C4DA}"/>
              </a:ext>
            </a:extLst>
          </p:cNvPr>
          <p:cNvSpPr txBox="1"/>
          <p:nvPr/>
        </p:nvSpPr>
        <p:spPr>
          <a:xfrm>
            <a:off x="7503735" y="3726641"/>
            <a:ext cx="4308050" cy="25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Group 2:</a:t>
            </a:r>
          </a:p>
          <a:p>
            <a:pPr>
              <a:lnSpc>
                <a:spcPct val="150000"/>
              </a:lnSpc>
            </a:pPr>
            <a:r>
              <a:rPr lang="en-US" dirty="0"/>
              <a:t>BALU BABU</a:t>
            </a:r>
          </a:p>
          <a:p>
            <a:pPr>
              <a:lnSpc>
                <a:spcPct val="150000"/>
              </a:lnSpc>
            </a:pPr>
            <a:r>
              <a:rPr lang="en-US" dirty="0"/>
              <a:t>CHAO LEI</a:t>
            </a:r>
          </a:p>
          <a:p>
            <a:pPr>
              <a:lnSpc>
                <a:spcPct val="150000"/>
              </a:lnSpc>
            </a:pPr>
            <a:r>
              <a:rPr lang="en-US" dirty="0"/>
              <a:t>ROBIN MAK HENG MUN</a:t>
            </a:r>
          </a:p>
          <a:p>
            <a:pPr>
              <a:lnSpc>
                <a:spcPct val="150000"/>
              </a:lnSpc>
            </a:pPr>
            <a:r>
              <a:rPr lang="en-US" dirty="0"/>
              <a:t>VARUN KARTHIK PARTHIBAN</a:t>
            </a:r>
          </a:p>
          <a:p>
            <a:pPr>
              <a:lnSpc>
                <a:spcPct val="150000"/>
              </a:lnSpc>
            </a:pPr>
            <a:r>
              <a:rPr lang="en-US" dirty="0"/>
              <a:t>WONG KIT LONG</a:t>
            </a:r>
          </a:p>
        </p:txBody>
      </p:sp>
    </p:spTree>
    <p:extLst>
      <p:ext uri="{BB962C8B-B14F-4D97-AF65-F5344CB8AC3E}">
        <p14:creationId xmlns:p14="http://schemas.microsoft.com/office/powerpoint/2010/main" val="2797871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DA9B-D7F4-48EC-C29E-E38E7C68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Solution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1705-CAFB-1FB0-6B00-0655E647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1F11B9-E928-CF4D-7ECB-BEA4794BBD3C}"/>
              </a:ext>
            </a:extLst>
          </p:cNvPr>
          <p:cNvSpPr txBox="1"/>
          <p:nvPr/>
        </p:nvSpPr>
        <p:spPr>
          <a:xfrm>
            <a:off x="2203975" y="4533724"/>
            <a:ext cx="441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Tokenized Real Estate Lifecycle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BEF53E-D96A-0EFC-0E30-6E24BD8A7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314399"/>
            <a:ext cx="7143750" cy="2219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624936-D54A-5C45-3EED-8D186936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1" y="1261322"/>
            <a:ext cx="3941546" cy="4520122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06E94D2-A97B-1AAE-F5CE-3342A59F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1EEDF6-4DCE-8E39-263A-E7082A0F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</p:spTree>
    <p:extLst>
      <p:ext uri="{BB962C8B-B14F-4D97-AF65-F5344CB8AC3E}">
        <p14:creationId xmlns:p14="http://schemas.microsoft.com/office/powerpoint/2010/main" val="289847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DA9B-D7F4-48EC-C29E-E38E7C68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Solution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1705-CAFB-1FB0-6B00-0655E647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144DC-6158-39FA-99E4-01B20779D276}"/>
              </a:ext>
            </a:extLst>
          </p:cNvPr>
          <p:cNvSpPr txBox="1"/>
          <p:nvPr/>
        </p:nvSpPr>
        <p:spPr>
          <a:xfrm>
            <a:off x="6941598" y="1430533"/>
            <a:ext cx="4412202" cy="430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tokenizes the real estate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Investor makes purchase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validates all activities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regulates and monitors the blockchain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 and smart contracts are stored on the blockchain.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0993AD-A856-E5E2-B6E5-57555F55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05" y="1336072"/>
            <a:ext cx="5525028" cy="4671686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10D1C57-3FDA-020F-1AF4-50CA97FD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9644D8-03D5-EC5C-781D-FD52CE842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</p:spTree>
    <p:extLst>
      <p:ext uri="{BB962C8B-B14F-4D97-AF65-F5344CB8AC3E}">
        <p14:creationId xmlns:p14="http://schemas.microsoft.com/office/powerpoint/2010/main" val="277895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DA9B-D7F4-48EC-C29E-E38E7C68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22"/>
            <a:ext cx="10515600" cy="1325563"/>
          </a:xfrm>
        </p:spPr>
        <p:txBody>
          <a:bodyPr/>
          <a:lstStyle/>
          <a:p>
            <a:r>
              <a:rPr lang="en-SG" dirty="0"/>
              <a:t>BUSINESS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1705-CAFB-1FB0-6B00-0655E647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DE928E4-D690-7E36-7875-20EABB63DA65}"/>
              </a:ext>
            </a:extLst>
          </p:cNvPr>
          <p:cNvGrpSpPr/>
          <p:nvPr/>
        </p:nvGrpSpPr>
        <p:grpSpPr>
          <a:xfrm>
            <a:off x="-2918" y="927985"/>
            <a:ext cx="11864714" cy="5563839"/>
            <a:chOff x="189639" y="1161975"/>
            <a:chExt cx="11864714" cy="5563839"/>
          </a:xfrm>
        </p:grpSpPr>
        <p:grpSp>
          <p:nvGrpSpPr>
            <p:cNvPr id="31" name="Group 2">
              <a:extLst>
                <a:ext uri="{FF2B5EF4-FFF2-40B4-BE49-F238E27FC236}">
                  <a16:creationId xmlns:a16="http://schemas.microsoft.com/office/drawing/2014/main" id="{ABC1770E-1D4D-DCB1-58F4-D706E2964BF1}"/>
                </a:ext>
              </a:extLst>
            </p:cNvPr>
            <p:cNvGrpSpPr/>
            <p:nvPr/>
          </p:nvGrpSpPr>
          <p:grpSpPr>
            <a:xfrm>
              <a:off x="189639" y="1161975"/>
              <a:ext cx="11864714" cy="5563839"/>
              <a:chOff x="187378" y="1086787"/>
              <a:chExt cx="11864714" cy="5563839"/>
            </a:xfrm>
          </p:grpSpPr>
          <p:pic>
            <p:nvPicPr>
              <p:cNvPr id="63" name="Picture 77">
                <a:extLst>
                  <a:ext uri="{FF2B5EF4-FFF2-40B4-BE49-F238E27FC236}">
                    <a16:creationId xmlns:a16="http://schemas.microsoft.com/office/drawing/2014/main" id="{508BD2A2-1A5C-0AA6-4E1B-20C1AC788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7378" y="1086787"/>
                <a:ext cx="11864714" cy="5563839"/>
              </a:xfrm>
              <a:prstGeom prst="rect">
                <a:avLst/>
              </a:prstGeom>
            </p:spPr>
          </p:pic>
          <p:sp>
            <p:nvSpPr>
              <p:cNvPr id="64" name="TextBox 1">
                <a:extLst>
                  <a:ext uri="{FF2B5EF4-FFF2-40B4-BE49-F238E27FC236}">
                    <a16:creationId xmlns:a16="http://schemas.microsoft.com/office/drawing/2014/main" id="{D98C6D92-7881-5148-22F0-1047BD641DB9}"/>
                  </a:ext>
                </a:extLst>
              </p:cNvPr>
              <p:cNvSpPr txBox="1"/>
              <p:nvPr/>
            </p:nvSpPr>
            <p:spPr>
              <a:xfrm>
                <a:off x="487179" y="2926898"/>
                <a:ext cx="188876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B4B4B4"/>
                    </a:solidFill>
                    <a:latin typeface="BentonSans Medium" panose="02000603000000020004" pitchFamily="2" charset="0"/>
                  </a:rPr>
                  <a:t>Who will help you?</a:t>
                </a:r>
              </a:p>
            </p:txBody>
          </p:sp>
          <p:sp>
            <p:nvSpPr>
              <p:cNvPr id="65" name="TextBox 41">
                <a:extLst>
                  <a:ext uri="{FF2B5EF4-FFF2-40B4-BE49-F238E27FC236}">
                    <a16:creationId xmlns:a16="http://schemas.microsoft.com/office/drawing/2014/main" id="{2ACB9F04-5990-8D05-F22D-3848D15582C2}"/>
                  </a:ext>
                </a:extLst>
              </p:cNvPr>
              <p:cNvSpPr txBox="1"/>
              <p:nvPr/>
            </p:nvSpPr>
            <p:spPr>
              <a:xfrm>
                <a:off x="2828113" y="3955223"/>
                <a:ext cx="188876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B4B4B4"/>
                    </a:solidFill>
                    <a:latin typeface="BentonSans Medium" panose="02000603000000020004" pitchFamily="2" charset="0"/>
                  </a:rPr>
                  <a:t>What do you need?</a:t>
                </a:r>
              </a:p>
            </p:txBody>
          </p:sp>
          <p:sp>
            <p:nvSpPr>
              <p:cNvPr id="66" name="TextBox 79">
                <a:extLst>
                  <a:ext uri="{FF2B5EF4-FFF2-40B4-BE49-F238E27FC236}">
                    <a16:creationId xmlns:a16="http://schemas.microsoft.com/office/drawing/2014/main" id="{0644A09C-35A8-5C5F-DD25-1765AD77905A}"/>
                  </a:ext>
                </a:extLst>
              </p:cNvPr>
              <p:cNvSpPr txBox="1"/>
              <p:nvPr/>
            </p:nvSpPr>
            <p:spPr>
              <a:xfrm>
                <a:off x="2193529" y="5841785"/>
                <a:ext cx="211614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B4B4B4"/>
                    </a:solidFill>
                    <a:latin typeface="BentonSans Medium" panose="02000603000000020004" pitchFamily="2" charset="0"/>
                  </a:rPr>
                  <a:t>What are your costs?</a:t>
                </a:r>
              </a:p>
            </p:txBody>
          </p:sp>
          <p:sp>
            <p:nvSpPr>
              <p:cNvPr id="67" name="TextBox 82">
                <a:extLst>
                  <a:ext uri="{FF2B5EF4-FFF2-40B4-BE49-F238E27FC236}">
                    <a16:creationId xmlns:a16="http://schemas.microsoft.com/office/drawing/2014/main" id="{A3E835AF-C13C-E7E0-7AE5-5E6C57A5B466}"/>
                  </a:ext>
                </a:extLst>
              </p:cNvPr>
              <p:cNvSpPr txBox="1"/>
              <p:nvPr/>
            </p:nvSpPr>
            <p:spPr>
              <a:xfrm>
                <a:off x="276823" y="1113545"/>
                <a:ext cx="17063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67C2D2"/>
                    </a:solidFill>
                    <a:latin typeface="BentonSans Medium" panose="02000603000000020004" pitchFamily="2" charset="0"/>
                  </a:rPr>
                  <a:t>Key Partners</a:t>
                </a:r>
              </a:p>
            </p:txBody>
          </p:sp>
          <p:sp>
            <p:nvSpPr>
              <p:cNvPr id="68" name="TextBox 86">
                <a:extLst>
                  <a:ext uri="{FF2B5EF4-FFF2-40B4-BE49-F238E27FC236}">
                    <a16:creationId xmlns:a16="http://schemas.microsoft.com/office/drawing/2014/main" id="{B2407EBE-C036-A8A0-FDED-BEFD28EB45A8}"/>
                  </a:ext>
                </a:extLst>
              </p:cNvPr>
              <p:cNvSpPr txBox="1"/>
              <p:nvPr/>
            </p:nvSpPr>
            <p:spPr>
              <a:xfrm>
                <a:off x="4634977" y="1129149"/>
                <a:ext cx="3222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67C2D2"/>
                    </a:solidFill>
                    <a:latin typeface="BentonSans Medium" panose="02000603000000020004" pitchFamily="2" charset="0"/>
                  </a:rPr>
                  <a:t>7</a:t>
                </a:r>
              </a:p>
            </p:txBody>
          </p:sp>
          <p:sp>
            <p:nvSpPr>
              <p:cNvPr id="69" name="TextBox 89">
                <a:extLst>
                  <a:ext uri="{FF2B5EF4-FFF2-40B4-BE49-F238E27FC236}">
                    <a16:creationId xmlns:a16="http://schemas.microsoft.com/office/drawing/2014/main" id="{F24D4E21-DE5D-B9D8-FAB7-6EEBEB18D874}"/>
                  </a:ext>
                </a:extLst>
              </p:cNvPr>
              <p:cNvSpPr txBox="1"/>
              <p:nvPr/>
            </p:nvSpPr>
            <p:spPr>
              <a:xfrm>
                <a:off x="259797" y="5266674"/>
                <a:ext cx="211614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B1CB2D"/>
                    </a:solidFill>
                    <a:latin typeface="BentonSans Medium" panose="02000603000000020004" pitchFamily="2" charset="0"/>
                  </a:rPr>
                  <a:t>Cost Structure </a:t>
                </a:r>
              </a:p>
            </p:txBody>
          </p:sp>
          <p:sp>
            <p:nvSpPr>
              <p:cNvPr id="70" name="TextBox 90">
                <a:extLst>
                  <a:ext uri="{FF2B5EF4-FFF2-40B4-BE49-F238E27FC236}">
                    <a16:creationId xmlns:a16="http://schemas.microsoft.com/office/drawing/2014/main" id="{A03A46E8-9744-148B-6312-382C0AAC001D}"/>
                  </a:ext>
                </a:extLst>
              </p:cNvPr>
              <p:cNvSpPr txBox="1"/>
              <p:nvPr/>
            </p:nvSpPr>
            <p:spPr>
              <a:xfrm>
                <a:off x="5059180" y="1129147"/>
                <a:ext cx="19487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31F80"/>
                    </a:solidFill>
                    <a:latin typeface="BentonSans Medium" panose="02000603000000020004" pitchFamily="2" charset="0"/>
                  </a:rPr>
                  <a:t>Value Proposition</a:t>
                </a:r>
              </a:p>
            </p:txBody>
          </p:sp>
          <p:sp>
            <p:nvSpPr>
              <p:cNvPr id="71" name="TextBox 84">
                <a:extLst>
                  <a:ext uri="{FF2B5EF4-FFF2-40B4-BE49-F238E27FC236}">
                    <a16:creationId xmlns:a16="http://schemas.microsoft.com/office/drawing/2014/main" id="{D1941521-0B4C-EFFC-8A8A-8E2E221BD416}"/>
                  </a:ext>
                </a:extLst>
              </p:cNvPr>
              <p:cNvSpPr txBox="1"/>
              <p:nvPr/>
            </p:nvSpPr>
            <p:spPr>
              <a:xfrm>
                <a:off x="2446804" y="3180931"/>
                <a:ext cx="17063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67C2D2"/>
                    </a:solidFill>
                    <a:latin typeface="BentonSans Medium" panose="02000603000000020004" pitchFamily="2" charset="0"/>
                  </a:rPr>
                  <a:t>Key Resources</a:t>
                </a:r>
              </a:p>
            </p:txBody>
          </p:sp>
          <p:sp>
            <p:nvSpPr>
              <p:cNvPr id="72" name="TextBox 85">
                <a:extLst>
                  <a:ext uri="{FF2B5EF4-FFF2-40B4-BE49-F238E27FC236}">
                    <a16:creationId xmlns:a16="http://schemas.microsoft.com/office/drawing/2014/main" id="{B5918E86-BDCB-723F-C4BF-0BE4862498C9}"/>
                  </a:ext>
                </a:extLst>
              </p:cNvPr>
              <p:cNvSpPr txBox="1"/>
              <p:nvPr/>
            </p:nvSpPr>
            <p:spPr>
              <a:xfrm>
                <a:off x="4654521" y="3210083"/>
                <a:ext cx="3222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67C2D2"/>
                    </a:solidFill>
                    <a:latin typeface="BentonSans Medium" panose="02000603000000020004" pitchFamily="2" charset="0"/>
                  </a:rPr>
                  <a:t>6</a:t>
                </a:r>
              </a:p>
            </p:txBody>
          </p:sp>
          <p:sp>
            <p:nvSpPr>
              <p:cNvPr id="73" name="TextBox 87">
                <a:extLst>
                  <a:ext uri="{FF2B5EF4-FFF2-40B4-BE49-F238E27FC236}">
                    <a16:creationId xmlns:a16="http://schemas.microsoft.com/office/drawing/2014/main" id="{5426A5F7-004E-92CB-E425-F38A8B67D805}"/>
                  </a:ext>
                </a:extLst>
              </p:cNvPr>
              <p:cNvSpPr txBox="1"/>
              <p:nvPr/>
            </p:nvSpPr>
            <p:spPr>
              <a:xfrm>
                <a:off x="2053648" y="1145734"/>
                <a:ext cx="3222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67C2D2"/>
                    </a:solidFill>
                    <a:latin typeface="BentonSans Medium" panose="02000603000000020004" pitchFamily="2" charset="0"/>
                  </a:rPr>
                  <a:t>8</a:t>
                </a:r>
              </a:p>
            </p:txBody>
          </p:sp>
          <p:sp>
            <p:nvSpPr>
              <p:cNvPr id="74" name="TextBox 88">
                <a:extLst>
                  <a:ext uri="{FF2B5EF4-FFF2-40B4-BE49-F238E27FC236}">
                    <a16:creationId xmlns:a16="http://schemas.microsoft.com/office/drawing/2014/main" id="{F883F145-6660-F819-87F2-EE841C95D65B}"/>
                  </a:ext>
                </a:extLst>
              </p:cNvPr>
              <p:cNvSpPr txBox="1"/>
              <p:nvPr/>
            </p:nvSpPr>
            <p:spPr>
              <a:xfrm>
                <a:off x="5777956" y="5266372"/>
                <a:ext cx="3222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B1CB2D"/>
                    </a:solidFill>
                    <a:latin typeface="BentonSans Medium" panose="02000603000000020004" pitchFamily="2" charset="0"/>
                  </a:rPr>
                  <a:t>9</a:t>
                </a:r>
              </a:p>
            </p:txBody>
          </p:sp>
          <p:sp>
            <p:nvSpPr>
              <p:cNvPr id="75" name="TextBox 91">
                <a:extLst>
                  <a:ext uri="{FF2B5EF4-FFF2-40B4-BE49-F238E27FC236}">
                    <a16:creationId xmlns:a16="http://schemas.microsoft.com/office/drawing/2014/main" id="{3AD561D0-A127-6D9A-6C23-09415DCD5F14}"/>
                  </a:ext>
                </a:extLst>
              </p:cNvPr>
              <p:cNvSpPr txBox="1"/>
              <p:nvPr/>
            </p:nvSpPr>
            <p:spPr>
              <a:xfrm>
                <a:off x="6909214" y="1113545"/>
                <a:ext cx="30480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31F80"/>
                    </a:solidFill>
                    <a:latin typeface="BentonSans Medium" panose="02000603000000020004" pitchFamily="2" charset="0"/>
                  </a:rPr>
                  <a:t>1</a:t>
                </a:r>
              </a:p>
            </p:txBody>
          </p:sp>
          <p:sp>
            <p:nvSpPr>
              <p:cNvPr id="76" name="TextBox 92">
                <a:extLst>
                  <a:ext uri="{FF2B5EF4-FFF2-40B4-BE49-F238E27FC236}">
                    <a16:creationId xmlns:a16="http://schemas.microsoft.com/office/drawing/2014/main" id="{3EDAE983-DA9F-F9A2-0FF1-136509D25751}"/>
                  </a:ext>
                </a:extLst>
              </p:cNvPr>
              <p:cNvSpPr txBox="1"/>
              <p:nvPr/>
            </p:nvSpPr>
            <p:spPr>
              <a:xfrm>
                <a:off x="7262330" y="1130337"/>
                <a:ext cx="227565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31F80"/>
                    </a:solidFill>
                    <a:latin typeface="BentonSans Medium" panose="02000603000000020004" pitchFamily="2" charset="0"/>
                  </a:rPr>
                  <a:t>Customer Relationships</a:t>
                </a:r>
              </a:p>
            </p:txBody>
          </p:sp>
          <p:sp>
            <p:nvSpPr>
              <p:cNvPr id="77" name="TextBox 93">
                <a:extLst>
                  <a:ext uri="{FF2B5EF4-FFF2-40B4-BE49-F238E27FC236}">
                    <a16:creationId xmlns:a16="http://schemas.microsoft.com/office/drawing/2014/main" id="{EA4F7C0E-1080-BD31-AA4B-391E57981942}"/>
                  </a:ext>
                </a:extLst>
              </p:cNvPr>
              <p:cNvSpPr txBox="1"/>
              <p:nvPr/>
            </p:nvSpPr>
            <p:spPr>
              <a:xfrm>
                <a:off x="9496898" y="1130337"/>
                <a:ext cx="30480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31F80"/>
                    </a:solidFill>
                    <a:latin typeface="BentonSans Medium" panose="02000603000000020004" pitchFamily="2" charset="0"/>
                  </a:rPr>
                  <a:t>4</a:t>
                </a:r>
              </a:p>
            </p:txBody>
          </p:sp>
          <p:sp>
            <p:nvSpPr>
              <p:cNvPr id="78" name="TextBox 94">
                <a:extLst>
                  <a:ext uri="{FF2B5EF4-FFF2-40B4-BE49-F238E27FC236}">
                    <a16:creationId xmlns:a16="http://schemas.microsoft.com/office/drawing/2014/main" id="{6EF5D3C6-7563-DD3C-C4EB-C5319CCE9EAF}"/>
                  </a:ext>
                </a:extLst>
              </p:cNvPr>
              <p:cNvSpPr txBox="1"/>
              <p:nvPr/>
            </p:nvSpPr>
            <p:spPr>
              <a:xfrm>
                <a:off x="9858500" y="1113545"/>
                <a:ext cx="19993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31F80"/>
                    </a:solidFill>
                    <a:latin typeface="BentonSans Medium" panose="02000603000000020004" pitchFamily="2" charset="0"/>
                  </a:rPr>
                  <a:t>Customer Segments</a:t>
                </a:r>
              </a:p>
            </p:txBody>
          </p:sp>
          <p:sp>
            <p:nvSpPr>
              <p:cNvPr id="79" name="TextBox 95">
                <a:extLst>
                  <a:ext uri="{FF2B5EF4-FFF2-40B4-BE49-F238E27FC236}">
                    <a16:creationId xmlns:a16="http://schemas.microsoft.com/office/drawing/2014/main" id="{13AB2520-FC5E-E6F3-BC6A-2B065BC32074}"/>
                  </a:ext>
                </a:extLst>
              </p:cNvPr>
              <p:cNvSpPr txBox="1"/>
              <p:nvPr/>
            </p:nvSpPr>
            <p:spPr>
              <a:xfrm>
                <a:off x="11705489" y="1128612"/>
                <a:ext cx="30480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31F80"/>
                    </a:solidFill>
                    <a:latin typeface="BentonSans Medium" panose="02000603000000020004" pitchFamily="2" charset="0"/>
                  </a:rPr>
                  <a:t>2</a:t>
                </a:r>
              </a:p>
            </p:txBody>
          </p:sp>
          <p:sp>
            <p:nvSpPr>
              <p:cNvPr id="80" name="TextBox 99">
                <a:extLst>
                  <a:ext uri="{FF2B5EF4-FFF2-40B4-BE49-F238E27FC236}">
                    <a16:creationId xmlns:a16="http://schemas.microsoft.com/office/drawing/2014/main" id="{17656515-24A4-6D6B-F6C1-2668059CDC0D}"/>
                  </a:ext>
                </a:extLst>
              </p:cNvPr>
              <p:cNvSpPr txBox="1"/>
              <p:nvPr/>
            </p:nvSpPr>
            <p:spPr>
              <a:xfrm>
                <a:off x="7288114" y="3157436"/>
                <a:ext cx="227565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31F80"/>
                    </a:solidFill>
                    <a:latin typeface="BentonSans Medium" panose="02000603000000020004" pitchFamily="2" charset="0"/>
                  </a:rPr>
                  <a:t>Channels</a:t>
                </a:r>
              </a:p>
            </p:txBody>
          </p:sp>
          <p:sp>
            <p:nvSpPr>
              <p:cNvPr id="81" name="TextBox 100">
                <a:extLst>
                  <a:ext uri="{FF2B5EF4-FFF2-40B4-BE49-F238E27FC236}">
                    <a16:creationId xmlns:a16="http://schemas.microsoft.com/office/drawing/2014/main" id="{E843EC0A-06F6-EDD2-DC44-C56129155475}"/>
                  </a:ext>
                </a:extLst>
              </p:cNvPr>
              <p:cNvSpPr txBox="1"/>
              <p:nvPr/>
            </p:nvSpPr>
            <p:spPr>
              <a:xfrm>
                <a:off x="9496897" y="3184642"/>
                <a:ext cx="30480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31F80"/>
                    </a:solidFill>
                    <a:latin typeface="BentonSans Medium" panose="02000603000000020004" pitchFamily="2" charset="0"/>
                  </a:rPr>
                  <a:t>3</a:t>
                </a:r>
              </a:p>
            </p:txBody>
          </p:sp>
          <p:sp>
            <p:nvSpPr>
              <p:cNvPr id="82" name="TextBox 105">
                <a:extLst>
                  <a:ext uri="{FF2B5EF4-FFF2-40B4-BE49-F238E27FC236}">
                    <a16:creationId xmlns:a16="http://schemas.microsoft.com/office/drawing/2014/main" id="{00F090CF-35AB-59D3-6DC3-386E0777E90F}"/>
                  </a:ext>
                </a:extLst>
              </p:cNvPr>
              <p:cNvSpPr txBox="1"/>
              <p:nvPr/>
            </p:nvSpPr>
            <p:spPr>
              <a:xfrm>
                <a:off x="6179922" y="5290213"/>
                <a:ext cx="211614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B1CB2D"/>
                    </a:solidFill>
                    <a:latin typeface="BentonSans Medium" panose="02000603000000020004" pitchFamily="2" charset="0"/>
                  </a:rPr>
                  <a:t>Revenue Streams</a:t>
                </a:r>
              </a:p>
            </p:txBody>
          </p:sp>
          <p:sp>
            <p:nvSpPr>
              <p:cNvPr id="83" name="TextBox 106">
                <a:extLst>
                  <a:ext uri="{FF2B5EF4-FFF2-40B4-BE49-F238E27FC236}">
                    <a16:creationId xmlns:a16="http://schemas.microsoft.com/office/drawing/2014/main" id="{B0385362-C9CE-8D69-683F-DAC756AED106}"/>
                  </a:ext>
                </a:extLst>
              </p:cNvPr>
              <p:cNvSpPr txBox="1"/>
              <p:nvPr/>
            </p:nvSpPr>
            <p:spPr>
              <a:xfrm>
                <a:off x="11776045" y="5276768"/>
                <a:ext cx="16718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B1CB2D"/>
                    </a:solidFill>
                    <a:latin typeface="BentonSans Medium" panose="02000603000000020004" pitchFamily="2" charset="0"/>
                  </a:rPr>
                  <a:t>5</a:t>
                </a:r>
              </a:p>
            </p:txBody>
          </p:sp>
        </p:grp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F00E3596-8D9B-1F47-7F5C-E79F29308707}"/>
                </a:ext>
              </a:extLst>
            </p:cNvPr>
            <p:cNvSpPr txBox="1"/>
            <p:nvPr/>
          </p:nvSpPr>
          <p:spPr>
            <a:xfrm>
              <a:off x="8026399" y="5859071"/>
              <a:ext cx="220577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B4B4B4"/>
                  </a:solidFill>
                  <a:latin typeface="BentonSans Medium" panose="02000603000000020004" pitchFamily="2" charset="0"/>
                </a:rPr>
                <a:t>What do you get paid?</a:t>
              </a:r>
            </a:p>
          </p:txBody>
        </p:sp>
        <p:sp>
          <p:nvSpPr>
            <p:cNvPr id="33" name="TextBox 40">
              <a:extLst>
                <a:ext uri="{FF2B5EF4-FFF2-40B4-BE49-F238E27FC236}">
                  <a16:creationId xmlns:a16="http://schemas.microsoft.com/office/drawing/2014/main" id="{75F11ED6-2D68-1AFB-09E0-64D42D6195F1}"/>
                </a:ext>
              </a:extLst>
            </p:cNvPr>
            <p:cNvSpPr txBox="1"/>
            <p:nvPr/>
          </p:nvSpPr>
          <p:spPr>
            <a:xfrm>
              <a:off x="2765760" y="2050416"/>
              <a:ext cx="18887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B4B4B4"/>
                  </a:solidFill>
                  <a:latin typeface="BentonSans Medium" panose="02000603000000020004" pitchFamily="2" charset="0"/>
                </a:rPr>
                <a:t>How do you do it?</a:t>
              </a:r>
            </a:p>
          </p:txBody>
        </p:sp>
        <p:sp>
          <p:nvSpPr>
            <p:cNvPr id="34" name="TextBox 80">
              <a:extLst>
                <a:ext uri="{FF2B5EF4-FFF2-40B4-BE49-F238E27FC236}">
                  <a16:creationId xmlns:a16="http://schemas.microsoft.com/office/drawing/2014/main" id="{EBEC50BA-F9DC-5642-37D8-2AE614D952BF}"/>
                </a:ext>
              </a:extLst>
            </p:cNvPr>
            <p:cNvSpPr txBox="1"/>
            <p:nvPr/>
          </p:nvSpPr>
          <p:spPr>
            <a:xfrm>
              <a:off x="5220780" y="3023406"/>
              <a:ext cx="19182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B4B4B4"/>
                  </a:solidFill>
                  <a:latin typeface="BentonSans Medium" panose="02000603000000020004" pitchFamily="2" charset="0"/>
                </a:rPr>
                <a:t>What do you offer?</a:t>
              </a:r>
            </a:p>
          </p:txBody>
        </p:sp>
        <p:sp>
          <p:nvSpPr>
            <p:cNvPr id="35" name="TextBox 83">
              <a:extLst>
                <a:ext uri="{FF2B5EF4-FFF2-40B4-BE49-F238E27FC236}">
                  <a16:creationId xmlns:a16="http://schemas.microsoft.com/office/drawing/2014/main" id="{8214C665-ECCF-15EC-F9E7-62CD675C1A67}"/>
                </a:ext>
              </a:extLst>
            </p:cNvPr>
            <p:cNvSpPr txBox="1"/>
            <p:nvPr/>
          </p:nvSpPr>
          <p:spPr>
            <a:xfrm>
              <a:off x="2408991" y="1222608"/>
              <a:ext cx="18632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67C2D2"/>
                  </a:solidFill>
                  <a:latin typeface="BentonSans Medium" panose="02000603000000020004" pitchFamily="2" charset="0"/>
                </a:rPr>
                <a:t>Key Activities</a:t>
              </a:r>
            </a:p>
          </p:txBody>
        </p:sp>
        <p:sp>
          <p:nvSpPr>
            <p:cNvPr id="36" name="Rectangle 43">
              <a:extLst>
                <a:ext uri="{FF2B5EF4-FFF2-40B4-BE49-F238E27FC236}">
                  <a16:creationId xmlns:a16="http://schemas.microsoft.com/office/drawing/2014/main" id="{70E53C07-6F97-283B-1C61-5F742138D18A}"/>
                </a:ext>
              </a:extLst>
            </p:cNvPr>
            <p:cNvSpPr/>
            <p:nvPr/>
          </p:nvSpPr>
          <p:spPr>
            <a:xfrm>
              <a:off x="471452" y="1707507"/>
              <a:ext cx="1704897" cy="817291"/>
            </a:xfrm>
            <a:prstGeom prst="rect">
              <a:avLst/>
            </a:prstGeom>
            <a:solidFill>
              <a:srgbClr val="F2EF6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Tokenization Platform - Ethereum</a:t>
              </a:r>
            </a:p>
          </p:txBody>
        </p:sp>
        <p:sp>
          <p:nvSpPr>
            <p:cNvPr id="37" name="Rectangle 45">
              <a:extLst>
                <a:ext uri="{FF2B5EF4-FFF2-40B4-BE49-F238E27FC236}">
                  <a16:creationId xmlns:a16="http://schemas.microsoft.com/office/drawing/2014/main" id="{00A0BB8B-42DB-76F1-1FF2-BB4E2AF0DDB1}"/>
                </a:ext>
              </a:extLst>
            </p:cNvPr>
            <p:cNvSpPr/>
            <p:nvPr/>
          </p:nvSpPr>
          <p:spPr>
            <a:xfrm>
              <a:off x="3038630" y="1508677"/>
              <a:ext cx="1403128" cy="4619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Tokenization</a:t>
              </a: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B17CD51C-BAB9-1800-DFF4-4088A97E5127}"/>
                </a:ext>
              </a:extLst>
            </p:cNvPr>
            <p:cNvSpPr/>
            <p:nvPr/>
          </p:nvSpPr>
          <p:spPr>
            <a:xfrm>
              <a:off x="2681694" y="3580519"/>
              <a:ext cx="2103945" cy="7267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Token Development</a:t>
              </a:r>
            </a:p>
          </p:txBody>
        </p:sp>
        <p:sp>
          <p:nvSpPr>
            <p:cNvPr id="39" name="Rectangle 49">
              <a:extLst>
                <a:ext uri="{FF2B5EF4-FFF2-40B4-BE49-F238E27FC236}">
                  <a16:creationId xmlns:a16="http://schemas.microsoft.com/office/drawing/2014/main" id="{C1A25D3C-97AB-DB98-3FD2-FC03441631FE}"/>
                </a:ext>
              </a:extLst>
            </p:cNvPr>
            <p:cNvSpPr/>
            <p:nvPr/>
          </p:nvSpPr>
          <p:spPr>
            <a:xfrm>
              <a:off x="7489942" y="3899153"/>
              <a:ext cx="1072914" cy="767489"/>
            </a:xfrm>
            <a:prstGeom prst="rect">
              <a:avLst/>
            </a:prstGeom>
            <a:solidFill>
              <a:srgbClr val="FAA8F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Mobile Apps</a:t>
              </a:r>
            </a:p>
          </p:txBody>
        </p:sp>
        <p:sp>
          <p:nvSpPr>
            <p:cNvPr id="40" name="Rectangle 61">
              <a:extLst>
                <a:ext uri="{FF2B5EF4-FFF2-40B4-BE49-F238E27FC236}">
                  <a16:creationId xmlns:a16="http://schemas.microsoft.com/office/drawing/2014/main" id="{FBEDD1B8-CBD1-F407-EDB7-F47B7229BA25}"/>
                </a:ext>
              </a:extLst>
            </p:cNvPr>
            <p:cNvSpPr/>
            <p:nvPr/>
          </p:nvSpPr>
          <p:spPr>
            <a:xfrm>
              <a:off x="10256681" y="1632954"/>
              <a:ext cx="1427365" cy="866538"/>
            </a:xfrm>
            <a:prstGeom prst="rect">
              <a:avLst/>
            </a:prstGeom>
            <a:solidFill>
              <a:srgbClr val="8EC4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Real Estate Developer</a:t>
              </a:r>
            </a:p>
          </p:txBody>
        </p:sp>
        <p:sp>
          <p:nvSpPr>
            <p:cNvPr id="41" name="Rectangle 74">
              <a:extLst>
                <a:ext uri="{FF2B5EF4-FFF2-40B4-BE49-F238E27FC236}">
                  <a16:creationId xmlns:a16="http://schemas.microsoft.com/office/drawing/2014/main" id="{B7E5E4E2-FA2A-25E3-EF3A-C6F7C656AB8A}"/>
                </a:ext>
              </a:extLst>
            </p:cNvPr>
            <p:cNvSpPr/>
            <p:nvPr/>
          </p:nvSpPr>
          <p:spPr>
            <a:xfrm>
              <a:off x="6246246" y="5810718"/>
              <a:ext cx="1780153" cy="643194"/>
            </a:xfrm>
            <a:prstGeom prst="rect">
              <a:avLst/>
            </a:prstGeom>
            <a:solidFill>
              <a:srgbClr val="FAE3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Slotting Fee</a:t>
              </a:r>
            </a:p>
          </p:txBody>
        </p:sp>
        <p:sp>
          <p:nvSpPr>
            <p:cNvPr id="42" name="TextBox 81">
              <a:extLst>
                <a:ext uri="{FF2B5EF4-FFF2-40B4-BE49-F238E27FC236}">
                  <a16:creationId xmlns:a16="http://schemas.microsoft.com/office/drawing/2014/main" id="{F730D1CC-EE5E-19D4-95BC-62F77DBF38BB}"/>
                </a:ext>
              </a:extLst>
            </p:cNvPr>
            <p:cNvSpPr txBox="1"/>
            <p:nvPr/>
          </p:nvSpPr>
          <p:spPr>
            <a:xfrm>
              <a:off x="7432245" y="1940903"/>
              <a:ext cx="220577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B4B4B4"/>
                  </a:solidFill>
                  <a:latin typeface="BentonSans Medium" panose="02000603000000020004" pitchFamily="2" charset="0"/>
                </a:rPr>
                <a:t>How do you interact?</a:t>
              </a:r>
            </a:p>
          </p:txBody>
        </p:sp>
        <p:sp>
          <p:nvSpPr>
            <p:cNvPr id="43" name="Rectangle 97">
              <a:extLst>
                <a:ext uri="{FF2B5EF4-FFF2-40B4-BE49-F238E27FC236}">
                  <a16:creationId xmlns:a16="http://schemas.microsoft.com/office/drawing/2014/main" id="{46C1222F-213E-A19A-735D-AE1517964704}"/>
                </a:ext>
              </a:extLst>
            </p:cNvPr>
            <p:cNvSpPr/>
            <p:nvPr/>
          </p:nvSpPr>
          <p:spPr>
            <a:xfrm>
              <a:off x="1703081" y="5703943"/>
              <a:ext cx="1478660" cy="85674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Blockchain Infrastructure</a:t>
              </a:r>
            </a:p>
          </p:txBody>
        </p:sp>
        <p:sp>
          <p:nvSpPr>
            <p:cNvPr id="44" name="Rectangle 104">
              <a:extLst>
                <a:ext uri="{FF2B5EF4-FFF2-40B4-BE49-F238E27FC236}">
                  <a16:creationId xmlns:a16="http://schemas.microsoft.com/office/drawing/2014/main" id="{F8E1D35C-7945-D5DA-359D-27E2BE00CF3D}"/>
                </a:ext>
              </a:extLst>
            </p:cNvPr>
            <p:cNvSpPr/>
            <p:nvPr/>
          </p:nvSpPr>
          <p:spPr>
            <a:xfrm>
              <a:off x="7728376" y="1851138"/>
              <a:ext cx="1544801" cy="405273"/>
            </a:xfrm>
            <a:prstGeom prst="rect">
              <a:avLst/>
            </a:prstGeom>
            <a:solidFill>
              <a:srgbClr val="F3AB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Community</a:t>
              </a:r>
            </a:p>
          </p:txBody>
        </p:sp>
        <p:sp>
          <p:nvSpPr>
            <p:cNvPr id="45" name="Rectangle 61">
              <a:extLst>
                <a:ext uri="{FF2B5EF4-FFF2-40B4-BE49-F238E27FC236}">
                  <a16:creationId xmlns:a16="http://schemas.microsoft.com/office/drawing/2014/main" id="{F3F430EB-57E5-42DA-3B04-79D323A8879D}"/>
                </a:ext>
              </a:extLst>
            </p:cNvPr>
            <p:cNvSpPr/>
            <p:nvPr/>
          </p:nvSpPr>
          <p:spPr>
            <a:xfrm>
              <a:off x="10258637" y="2714415"/>
              <a:ext cx="1427365" cy="866538"/>
            </a:xfrm>
            <a:prstGeom prst="rect">
              <a:avLst/>
            </a:prstGeom>
            <a:solidFill>
              <a:srgbClr val="8EC4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Current Real Estate Owners</a:t>
              </a:r>
            </a:p>
          </p:txBody>
        </p:sp>
        <p:sp>
          <p:nvSpPr>
            <p:cNvPr id="46" name="Rectangle 61">
              <a:extLst>
                <a:ext uri="{FF2B5EF4-FFF2-40B4-BE49-F238E27FC236}">
                  <a16:creationId xmlns:a16="http://schemas.microsoft.com/office/drawing/2014/main" id="{E7D9FB08-25C9-3BD5-8018-48A50879E4D5}"/>
                </a:ext>
              </a:extLst>
            </p:cNvPr>
            <p:cNvSpPr/>
            <p:nvPr/>
          </p:nvSpPr>
          <p:spPr>
            <a:xfrm>
              <a:off x="10267529" y="3800675"/>
              <a:ext cx="1427365" cy="866538"/>
            </a:xfrm>
            <a:prstGeom prst="rect">
              <a:avLst/>
            </a:prstGeom>
            <a:solidFill>
              <a:srgbClr val="8EC4E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Real Estate Investors</a:t>
              </a:r>
            </a:p>
          </p:txBody>
        </p:sp>
        <p:sp>
          <p:nvSpPr>
            <p:cNvPr id="47" name="Rectangle 48">
              <a:extLst>
                <a:ext uri="{FF2B5EF4-FFF2-40B4-BE49-F238E27FC236}">
                  <a16:creationId xmlns:a16="http://schemas.microsoft.com/office/drawing/2014/main" id="{6F83F093-DD51-E7BF-0E5E-54970DB35A03}"/>
                </a:ext>
              </a:extLst>
            </p:cNvPr>
            <p:cNvSpPr/>
            <p:nvPr/>
          </p:nvSpPr>
          <p:spPr>
            <a:xfrm>
              <a:off x="2694439" y="4426121"/>
              <a:ext cx="2103945" cy="7267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Compliance and Valuation</a:t>
              </a:r>
            </a:p>
          </p:txBody>
        </p:sp>
        <p:sp>
          <p:nvSpPr>
            <p:cNvPr id="48" name="Rectangle 74">
              <a:extLst>
                <a:ext uri="{FF2B5EF4-FFF2-40B4-BE49-F238E27FC236}">
                  <a16:creationId xmlns:a16="http://schemas.microsoft.com/office/drawing/2014/main" id="{4A539A04-9AFC-F91B-9CDC-39C5ECBC3FB0}"/>
                </a:ext>
              </a:extLst>
            </p:cNvPr>
            <p:cNvSpPr/>
            <p:nvPr/>
          </p:nvSpPr>
          <p:spPr>
            <a:xfrm>
              <a:off x="8147381" y="5812719"/>
              <a:ext cx="1780153" cy="643194"/>
            </a:xfrm>
            <a:prstGeom prst="rect">
              <a:avLst/>
            </a:prstGeom>
            <a:solidFill>
              <a:srgbClr val="FAE3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Transaction Fee</a:t>
              </a:r>
            </a:p>
          </p:txBody>
        </p:sp>
        <p:sp>
          <p:nvSpPr>
            <p:cNvPr id="49" name="Rectangle 74">
              <a:extLst>
                <a:ext uri="{FF2B5EF4-FFF2-40B4-BE49-F238E27FC236}">
                  <a16:creationId xmlns:a16="http://schemas.microsoft.com/office/drawing/2014/main" id="{50C9CF60-E7F1-3BCB-71D2-EE220F244B59}"/>
                </a:ext>
              </a:extLst>
            </p:cNvPr>
            <p:cNvSpPr/>
            <p:nvPr/>
          </p:nvSpPr>
          <p:spPr>
            <a:xfrm>
              <a:off x="10048516" y="5812719"/>
              <a:ext cx="1780153" cy="643194"/>
            </a:xfrm>
            <a:prstGeom prst="rect">
              <a:avLst/>
            </a:prstGeom>
            <a:solidFill>
              <a:srgbClr val="FAE3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Advertising Fee</a:t>
              </a:r>
            </a:p>
          </p:txBody>
        </p:sp>
        <p:sp>
          <p:nvSpPr>
            <p:cNvPr id="50" name="Rectangle 97">
              <a:extLst>
                <a:ext uri="{FF2B5EF4-FFF2-40B4-BE49-F238E27FC236}">
                  <a16:creationId xmlns:a16="http://schemas.microsoft.com/office/drawing/2014/main" id="{17DFB9F4-6389-0AD5-6D56-37C38F88AA85}"/>
                </a:ext>
              </a:extLst>
            </p:cNvPr>
            <p:cNvSpPr/>
            <p:nvPr/>
          </p:nvSpPr>
          <p:spPr>
            <a:xfrm>
              <a:off x="395013" y="5779971"/>
              <a:ext cx="1279258" cy="3524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Compliance</a:t>
              </a:r>
            </a:p>
          </p:txBody>
        </p:sp>
        <p:sp>
          <p:nvSpPr>
            <p:cNvPr id="51" name="Rectangle 97">
              <a:extLst>
                <a:ext uri="{FF2B5EF4-FFF2-40B4-BE49-F238E27FC236}">
                  <a16:creationId xmlns:a16="http://schemas.microsoft.com/office/drawing/2014/main" id="{80A95B2F-E84F-BE80-20D4-293BAA195340}"/>
                </a:ext>
              </a:extLst>
            </p:cNvPr>
            <p:cNvSpPr/>
            <p:nvPr/>
          </p:nvSpPr>
          <p:spPr>
            <a:xfrm>
              <a:off x="3201093" y="5705376"/>
              <a:ext cx="1279258" cy="83819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Valuation &amp; Due Diligence</a:t>
              </a:r>
            </a:p>
          </p:txBody>
        </p:sp>
        <p:sp>
          <p:nvSpPr>
            <p:cNvPr id="52" name="Rectangle 97">
              <a:extLst>
                <a:ext uri="{FF2B5EF4-FFF2-40B4-BE49-F238E27FC236}">
                  <a16:creationId xmlns:a16="http://schemas.microsoft.com/office/drawing/2014/main" id="{9DD6ECA4-2728-4A05-8457-CF2B3A8C6C78}"/>
                </a:ext>
              </a:extLst>
            </p:cNvPr>
            <p:cNvSpPr/>
            <p:nvPr/>
          </p:nvSpPr>
          <p:spPr>
            <a:xfrm>
              <a:off x="4535103" y="5762183"/>
              <a:ext cx="1509010" cy="77832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Maintenance</a:t>
              </a:r>
            </a:p>
          </p:txBody>
        </p:sp>
        <p:sp>
          <p:nvSpPr>
            <p:cNvPr id="53" name="Rectangle 97">
              <a:extLst>
                <a:ext uri="{FF2B5EF4-FFF2-40B4-BE49-F238E27FC236}">
                  <a16:creationId xmlns:a16="http://schemas.microsoft.com/office/drawing/2014/main" id="{12A6A3A5-B563-37B5-A63E-8EFA4B0CD950}"/>
                </a:ext>
              </a:extLst>
            </p:cNvPr>
            <p:cNvSpPr/>
            <p:nvPr/>
          </p:nvSpPr>
          <p:spPr>
            <a:xfrm>
              <a:off x="383035" y="6216261"/>
              <a:ext cx="1279258" cy="30777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Marketing</a:t>
              </a:r>
            </a:p>
          </p:txBody>
        </p:sp>
        <p:sp>
          <p:nvSpPr>
            <p:cNvPr id="54" name="Rectangle 43">
              <a:extLst>
                <a:ext uri="{FF2B5EF4-FFF2-40B4-BE49-F238E27FC236}">
                  <a16:creationId xmlns:a16="http://schemas.microsoft.com/office/drawing/2014/main" id="{83C02041-371F-8270-4683-239966BF468E}"/>
                </a:ext>
              </a:extLst>
            </p:cNvPr>
            <p:cNvSpPr/>
            <p:nvPr/>
          </p:nvSpPr>
          <p:spPr>
            <a:xfrm>
              <a:off x="453926" y="2707393"/>
              <a:ext cx="1704897" cy="817291"/>
            </a:xfrm>
            <a:prstGeom prst="rect">
              <a:avLst/>
            </a:prstGeom>
            <a:solidFill>
              <a:srgbClr val="F2EF6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Real Estate Developer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C943A8A8-896C-BA26-8D09-6B10E53134F8}"/>
                </a:ext>
              </a:extLst>
            </p:cNvPr>
            <p:cNvSpPr/>
            <p:nvPr/>
          </p:nvSpPr>
          <p:spPr>
            <a:xfrm>
              <a:off x="453926" y="3707279"/>
              <a:ext cx="1704897" cy="817291"/>
            </a:xfrm>
            <a:prstGeom prst="rect">
              <a:avLst/>
            </a:prstGeom>
            <a:solidFill>
              <a:srgbClr val="F2EF6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Valuation Analyst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6E04B566-EE8B-F2C8-7614-BDA68D0B5B90}"/>
                </a:ext>
              </a:extLst>
            </p:cNvPr>
            <p:cNvSpPr/>
            <p:nvPr/>
          </p:nvSpPr>
          <p:spPr>
            <a:xfrm>
              <a:off x="3035907" y="2004408"/>
              <a:ext cx="1403128" cy="460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Token Trades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047455CA-509D-65AD-206E-B7A5A435A552}"/>
                </a:ext>
              </a:extLst>
            </p:cNvPr>
            <p:cNvSpPr/>
            <p:nvPr/>
          </p:nvSpPr>
          <p:spPr>
            <a:xfrm>
              <a:off x="2996858" y="2508417"/>
              <a:ext cx="1493667" cy="63206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Management by DAO</a:t>
              </a:r>
            </a:p>
          </p:txBody>
        </p:sp>
        <p:sp>
          <p:nvSpPr>
            <p:cNvPr id="58" name="Rectangle 49">
              <a:extLst>
                <a:ext uri="{FF2B5EF4-FFF2-40B4-BE49-F238E27FC236}">
                  <a16:creationId xmlns:a16="http://schemas.microsoft.com/office/drawing/2014/main" id="{BE8B80C9-4B14-2D0B-2137-FA9B7FD4D978}"/>
                </a:ext>
              </a:extLst>
            </p:cNvPr>
            <p:cNvSpPr/>
            <p:nvPr/>
          </p:nvSpPr>
          <p:spPr>
            <a:xfrm>
              <a:off x="8592831" y="3884459"/>
              <a:ext cx="1072914" cy="767489"/>
            </a:xfrm>
            <a:prstGeom prst="rect">
              <a:avLst/>
            </a:prstGeom>
            <a:solidFill>
              <a:srgbClr val="FAA8F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Official Website</a:t>
              </a:r>
            </a:p>
          </p:txBody>
        </p:sp>
        <p:sp>
          <p:nvSpPr>
            <p:cNvPr id="59" name="Rectangle 290">
              <a:extLst>
                <a:ext uri="{FF2B5EF4-FFF2-40B4-BE49-F238E27FC236}">
                  <a16:creationId xmlns:a16="http://schemas.microsoft.com/office/drawing/2014/main" id="{6230DBF8-175A-D282-7853-2BDAF7446714}"/>
                </a:ext>
              </a:extLst>
            </p:cNvPr>
            <p:cNvSpPr/>
            <p:nvPr/>
          </p:nvSpPr>
          <p:spPr>
            <a:xfrm>
              <a:off x="5328560" y="1605167"/>
              <a:ext cx="1699574" cy="945753"/>
            </a:xfrm>
            <a:prstGeom prst="rect">
              <a:avLst/>
            </a:prstGeom>
            <a:solidFill>
              <a:srgbClr val="78EE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Extended"/>
                  <a:ea typeface="BentonSans" charset="0"/>
                  <a:cs typeface="BentonSans" charset="0"/>
                </a:rPr>
                <a:t>Income and Growth Opportunities</a:t>
              </a:r>
            </a:p>
          </p:txBody>
        </p:sp>
        <p:sp>
          <p:nvSpPr>
            <p:cNvPr id="60" name="Rectangle 290">
              <a:extLst>
                <a:ext uri="{FF2B5EF4-FFF2-40B4-BE49-F238E27FC236}">
                  <a16:creationId xmlns:a16="http://schemas.microsoft.com/office/drawing/2014/main" id="{700FB5B4-2CD3-E918-7D5A-4BBEC83ED35A}"/>
                </a:ext>
              </a:extLst>
            </p:cNvPr>
            <p:cNvSpPr/>
            <p:nvPr/>
          </p:nvSpPr>
          <p:spPr>
            <a:xfrm>
              <a:off x="5336197" y="2660795"/>
              <a:ext cx="1699574" cy="945753"/>
            </a:xfrm>
            <a:prstGeom prst="rect">
              <a:avLst/>
            </a:prstGeom>
            <a:solidFill>
              <a:srgbClr val="78EE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Extended"/>
                  <a:ea typeface="BentonSans" charset="0"/>
                  <a:cs typeface="BentonSans" charset="0"/>
                </a:rPr>
                <a:t>Lower Threshold and Lower Risk</a:t>
              </a:r>
            </a:p>
          </p:txBody>
        </p:sp>
        <p:sp>
          <p:nvSpPr>
            <p:cNvPr id="61" name="Rectangle 290">
              <a:extLst>
                <a:ext uri="{FF2B5EF4-FFF2-40B4-BE49-F238E27FC236}">
                  <a16:creationId xmlns:a16="http://schemas.microsoft.com/office/drawing/2014/main" id="{29F708A6-D7D2-388E-1B50-82B365F43D2F}"/>
                </a:ext>
              </a:extLst>
            </p:cNvPr>
            <p:cNvSpPr/>
            <p:nvPr/>
          </p:nvSpPr>
          <p:spPr>
            <a:xfrm>
              <a:off x="5336197" y="3707934"/>
              <a:ext cx="1699574" cy="945753"/>
            </a:xfrm>
            <a:prstGeom prst="rect">
              <a:avLst/>
            </a:prstGeom>
            <a:solidFill>
              <a:srgbClr val="78EE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Extended"/>
                  <a:ea typeface="BentonSans" charset="0"/>
                  <a:cs typeface="BentonSans" charset="0"/>
                </a:rPr>
                <a:t>Investment Flexibility</a:t>
              </a:r>
            </a:p>
          </p:txBody>
        </p:sp>
        <p:sp>
          <p:nvSpPr>
            <p:cNvPr id="62" name="Rectangle 104">
              <a:extLst>
                <a:ext uri="{FF2B5EF4-FFF2-40B4-BE49-F238E27FC236}">
                  <a16:creationId xmlns:a16="http://schemas.microsoft.com/office/drawing/2014/main" id="{B83E87BB-2406-A419-FE5F-FD86EB005B28}"/>
                </a:ext>
              </a:extLst>
            </p:cNvPr>
            <p:cNvSpPr/>
            <p:nvPr/>
          </p:nvSpPr>
          <p:spPr>
            <a:xfrm>
              <a:off x="7728375" y="2400609"/>
              <a:ext cx="1544801" cy="561467"/>
            </a:xfrm>
            <a:prstGeom prst="rect">
              <a:avLst/>
            </a:prstGeom>
            <a:solidFill>
              <a:srgbClr val="F3AB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ntonSans Book" panose="02000503000000020004" pitchFamily="2" charset="0"/>
                  <a:ea typeface="BentonSans" charset="0"/>
                  <a:cs typeface="BentonSans" charset="0"/>
                </a:rPr>
                <a:t>Customer Support</a:t>
              </a:r>
            </a:p>
          </p:txBody>
        </p: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92D1886-8DF9-7AA7-6F38-BC611DB2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4AEDEF-2644-5E42-9431-9474F53C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</p:spTree>
    <p:extLst>
      <p:ext uri="{BB962C8B-B14F-4D97-AF65-F5344CB8AC3E}">
        <p14:creationId xmlns:p14="http://schemas.microsoft.com/office/powerpoint/2010/main" val="80765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DA9B-D7F4-48EC-C29E-E38E7C68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22"/>
            <a:ext cx="10515600" cy="1325563"/>
          </a:xfrm>
        </p:spPr>
        <p:txBody>
          <a:bodyPr/>
          <a:lstStyle/>
          <a:p>
            <a:r>
              <a:rPr lang="en-SG" dirty="0"/>
              <a:t>Feasibility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1705-CAFB-1FB0-6B00-0655E647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4B5880-99D6-B11A-E83A-0C7AD25167BA}"/>
              </a:ext>
            </a:extLst>
          </p:cNvPr>
          <p:cNvGraphicFramePr>
            <a:graphicFrameLocks noGrp="1"/>
          </p:cNvGraphicFramePr>
          <p:nvPr/>
        </p:nvGraphicFramePr>
        <p:xfrm>
          <a:off x="68798" y="1307465"/>
          <a:ext cx="5914750" cy="4578435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909962">
                  <a:extLst>
                    <a:ext uri="{9D8B030D-6E8A-4147-A177-3AD203B41FA5}">
                      <a16:colId xmlns:a16="http://schemas.microsoft.com/office/drawing/2014/main" val="3529073550"/>
                    </a:ext>
                  </a:extLst>
                </a:gridCol>
                <a:gridCol w="3127991">
                  <a:extLst>
                    <a:ext uri="{9D8B030D-6E8A-4147-A177-3AD203B41FA5}">
                      <a16:colId xmlns:a16="http://schemas.microsoft.com/office/drawing/2014/main" val="3236793816"/>
                    </a:ext>
                  </a:extLst>
                </a:gridCol>
                <a:gridCol w="909962">
                  <a:extLst>
                    <a:ext uri="{9D8B030D-6E8A-4147-A177-3AD203B41FA5}">
                      <a16:colId xmlns:a16="http://schemas.microsoft.com/office/drawing/2014/main" val="1799818715"/>
                    </a:ext>
                  </a:extLst>
                </a:gridCol>
                <a:gridCol w="966835">
                  <a:extLst>
                    <a:ext uri="{9D8B030D-6E8A-4147-A177-3AD203B41FA5}">
                      <a16:colId xmlns:a16="http://schemas.microsoft.com/office/drawing/2014/main" val="460035030"/>
                    </a:ext>
                  </a:extLst>
                </a:gridCol>
              </a:tblGrid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Unit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7842404"/>
                  </a:ext>
                </a:extLst>
              </a:tr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Discount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40971963"/>
                  </a:ext>
                </a:extLst>
              </a:tr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Interest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90214950"/>
                  </a:ext>
                </a:extLst>
              </a:tr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Sales tax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590286"/>
                  </a:ext>
                </a:extLst>
              </a:tr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Value-added tax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5070094"/>
                  </a:ext>
                </a:extLst>
              </a:tr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Income tax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54784404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Infrascturcture</a:t>
                      </a:r>
                      <a:r>
                        <a:rPr lang="en-US" sz="1400" u="none" strike="noStrike" dirty="0">
                          <a:effectLst/>
                        </a:rPr>
                        <a:t> cost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4237926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Compliance &amp; Valuation cost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4997934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Reserve fee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98976431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Marketing cost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1669016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Maintenance cost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7732897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Salary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4064352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Other cost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67029356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47.a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Revenue: Transaction fee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873080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47.b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Revenue: Slotting fee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219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thousands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935821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FCAD698-698C-B689-BFF2-CE97D72DBE80}"/>
              </a:ext>
            </a:extLst>
          </p:cNvPr>
          <p:cNvSpPr txBox="1"/>
          <p:nvPr/>
        </p:nvSpPr>
        <p:spPr>
          <a:xfrm>
            <a:off x="6489577" y="5273336"/>
            <a:ext cx="478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BEP = 36.48% after 10 years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A46B9236-71EB-CE0D-BC9D-D4C196CFB351}"/>
              </a:ext>
            </a:extLst>
          </p:cNvPr>
          <p:cNvGraphicFramePr>
            <a:graphicFrameLocks/>
          </p:cNvGraphicFramePr>
          <p:nvPr/>
        </p:nvGraphicFramePr>
        <p:xfrm>
          <a:off x="6210300" y="1215332"/>
          <a:ext cx="5981700" cy="367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95AF997-434A-F6B5-90B1-044C72E1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C939C97-C0F7-1581-C941-43668941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</p:spTree>
    <p:extLst>
      <p:ext uri="{BB962C8B-B14F-4D97-AF65-F5344CB8AC3E}">
        <p14:creationId xmlns:p14="http://schemas.microsoft.com/office/powerpoint/2010/main" val="120974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DA9B-D7F4-48EC-C29E-E38E7C68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22"/>
            <a:ext cx="10515600" cy="1325563"/>
          </a:xfrm>
        </p:spPr>
        <p:txBody>
          <a:bodyPr/>
          <a:lstStyle/>
          <a:p>
            <a:r>
              <a:rPr lang="en-SG" dirty="0"/>
              <a:t>Feasibility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1705-CAFB-1FB0-6B00-0655E647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4B5880-99D6-B11A-E83A-0C7AD25167BA}"/>
              </a:ext>
            </a:extLst>
          </p:cNvPr>
          <p:cNvGraphicFramePr>
            <a:graphicFrameLocks noGrp="1"/>
          </p:cNvGraphicFramePr>
          <p:nvPr/>
        </p:nvGraphicFramePr>
        <p:xfrm>
          <a:off x="68798" y="1307465"/>
          <a:ext cx="5914750" cy="4578435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909962">
                  <a:extLst>
                    <a:ext uri="{9D8B030D-6E8A-4147-A177-3AD203B41FA5}">
                      <a16:colId xmlns:a16="http://schemas.microsoft.com/office/drawing/2014/main" val="3529073550"/>
                    </a:ext>
                  </a:extLst>
                </a:gridCol>
                <a:gridCol w="3127991">
                  <a:extLst>
                    <a:ext uri="{9D8B030D-6E8A-4147-A177-3AD203B41FA5}">
                      <a16:colId xmlns:a16="http://schemas.microsoft.com/office/drawing/2014/main" val="3236793816"/>
                    </a:ext>
                  </a:extLst>
                </a:gridCol>
                <a:gridCol w="909962">
                  <a:extLst>
                    <a:ext uri="{9D8B030D-6E8A-4147-A177-3AD203B41FA5}">
                      <a16:colId xmlns:a16="http://schemas.microsoft.com/office/drawing/2014/main" val="1799818715"/>
                    </a:ext>
                  </a:extLst>
                </a:gridCol>
                <a:gridCol w="966835">
                  <a:extLst>
                    <a:ext uri="{9D8B030D-6E8A-4147-A177-3AD203B41FA5}">
                      <a16:colId xmlns:a16="http://schemas.microsoft.com/office/drawing/2014/main" val="460035030"/>
                    </a:ext>
                  </a:extLst>
                </a:gridCol>
              </a:tblGrid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Unit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7842404"/>
                  </a:ext>
                </a:extLst>
              </a:tr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Discount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40971963"/>
                  </a:ext>
                </a:extLst>
              </a:tr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Interest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90214950"/>
                  </a:ext>
                </a:extLst>
              </a:tr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Sales tax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590286"/>
                  </a:ext>
                </a:extLst>
              </a:tr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Value-added tax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5070094"/>
                  </a:ext>
                </a:extLst>
              </a:tr>
              <a:tr h="262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Income tax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54784404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Infrascturcture</a:t>
                      </a:r>
                      <a:r>
                        <a:rPr lang="en-US" sz="1400" u="none" strike="noStrike" dirty="0">
                          <a:effectLst/>
                        </a:rPr>
                        <a:t> cost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4237926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Compliance &amp; Valuation cost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4997934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Reserve fee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98976431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Marketing cost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1669016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Maintenance cost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7732897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Salary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4064352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Other cost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67029356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47.a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Revenue: Transaction fee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thousands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873080"/>
                  </a:ext>
                </a:extLst>
              </a:tr>
              <a:tr h="333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47.b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Revenue: Slotting fee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219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thousands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93582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735F643-1454-2359-DF40-E3E7F69ED107}"/>
              </a:ext>
            </a:extLst>
          </p:cNvPr>
          <p:cNvGraphicFramePr>
            <a:graphicFrameLocks noGrp="1"/>
          </p:cNvGraphicFramePr>
          <p:nvPr/>
        </p:nvGraphicFramePr>
        <p:xfrm>
          <a:off x="6208454" y="2243456"/>
          <a:ext cx="5757847" cy="23710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0674">
                  <a:extLst>
                    <a:ext uri="{9D8B030D-6E8A-4147-A177-3AD203B41FA5}">
                      <a16:colId xmlns:a16="http://schemas.microsoft.com/office/drawing/2014/main" val="3357615185"/>
                    </a:ext>
                  </a:extLst>
                </a:gridCol>
                <a:gridCol w="1739105">
                  <a:extLst>
                    <a:ext uri="{9D8B030D-6E8A-4147-A177-3AD203B41FA5}">
                      <a16:colId xmlns:a16="http://schemas.microsoft.com/office/drawing/2014/main" val="2734869045"/>
                    </a:ext>
                  </a:extLst>
                </a:gridCol>
                <a:gridCol w="1128068">
                  <a:extLst>
                    <a:ext uri="{9D8B030D-6E8A-4147-A177-3AD203B41FA5}">
                      <a16:colId xmlns:a16="http://schemas.microsoft.com/office/drawing/2014/main" val="1123549215"/>
                    </a:ext>
                  </a:extLst>
                </a:gridCol>
              </a:tblGrid>
              <a:tr h="404956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Before-tax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After-tax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9603222"/>
                  </a:ext>
                </a:extLst>
              </a:tr>
              <a:tr h="4049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IRR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34.43%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30.57%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3656438"/>
                  </a:ext>
                </a:extLst>
              </a:tr>
              <a:tr h="4049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NPV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2163.27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1669.68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5191875"/>
                  </a:ext>
                </a:extLst>
              </a:tr>
              <a:tr h="751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Dynamic Payback Period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815007"/>
                  </a:ext>
                </a:extLst>
              </a:tr>
              <a:tr h="4049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Static Payback Period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5112658"/>
                  </a:ext>
                </a:extLst>
              </a:tr>
            </a:tbl>
          </a:graphicData>
        </a:graphic>
      </p:graphicFrame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4EBAF8B-9EFD-5ACE-E0DD-2035E868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E0772A-873C-8DAA-CD6A-80CA2BF9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</p:spTree>
    <p:extLst>
      <p:ext uri="{BB962C8B-B14F-4D97-AF65-F5344CB8AC3E}">
        <p14:creationId xmlns:p14="http://schemas.microsoft.com/office/powerpoint/2010/main" val="389871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B656E-A95F-B92A-FEA0-BFD3F097A8B7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Fractional Ownership for Real Estate Assets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5DA9B-D7F4-48EC-C29E-E38E7C68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22"/>
            <a:ext cx="10515600" cy="1325563"/>
          </a:xfrm>
        </p:spPr>
        <p:txBody>
          <a:bodyPr/>
          <a:lstStyle/>
          <a:p>
            <a:r>
              <a:rPr lang="en-SG" dirty="0"/>
              <a:t>Feasibility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A5F18-3FE4-8CF4-C4B6-833096E7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Fractional Ownership for Real Estate Assets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1705-CAFB-1FB0-6B00-0655E647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ADF5A0D9-7442-220E-CB15-14B3D089A2BF}"/>
              </a:ext>
            </a:extLst>
          </p:cNvPr>
          <p:cNvGraphicFramePr>
            <a:graphicFrameLocks/>
          </p:cNvGraphicFramePr>
          <p:nvPr/>
        </p:nvGraphicFramePr>
        <p:xfrm>
          <a:off x="1916129" y="972150"/>
          <a:ext cx="422275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FD77EF64-CC69-60D0-6F61-4B4D2CA077EF}"/>
              </a:ext>
            </a:extLst>
          </p:cNvPr>
          <p:cNvGraphicFramePr>
            <a:graphicFrameLocks/>
          </p:cNvGraphicFramePr>
          <p:nvPr/>
        </p:nvGraphicFramePr>
        <p:xfrm>
          <a:off x="6239553" y="972150"/>
          <a:ext cx="422275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72F7A2AF-6178-2631-C0FC-629DAC087088}"/>
              </a:ext>
            </a:extLst>
          </p:cNvPr>
          <p:cNvGraphicFramePr>
            <a:graphicFrameLocks/>
          </p:cNvGraphicFramePr>
          <p:nvPr/>
        </p:nvGraphicFramePr>
        <p:xfrm>
          <a:off x="4040204" y="3929741"/>
          <a:ext cx="4197350" cy="2851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834E94-FD59-E662-021C-D34344F8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600" y="65087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2132249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36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RISKS FOR OUR PROPOSAL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A5F89D-3B4D-0646-07F6-B37D76A9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805" y="1852805"/>
            <a:ext cx="1419306" cy="141930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3D8D04A-F7C3-E5E4-2653-5E26C06F1E32}"/>
              </a:ext>
            </a:extLst>
          </p:cNvPr>
          <p:cNvSpPr txBox="1">
            <a:spLocks/>
          </p:cNvSpPr>
          <p:nvPr/>
        </p:nvSpPr>
        <p:spPr>
          <a:xfrm>
            <a:off x="1587261" y="1377708"/>
            <a:ext cx="6474394" cy="2417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>
              <a:solidFill>
                <a:srgbClr val="2D3B45"/>
              </a:solidFill>
              <a:latin typeface="Lato Extended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41BA86-EDEF-791B-1F5F-B1B0F0737CF2}"/>
              </a:ext>
            </a:extLst>
          </p:cNvPr>
          <p:cNvSpPr txBox="1">
            <a:spLocks/>
          </p:cNvSpPr>
          <p:nvPr/>
        </p:nvSpPr>
        <p:spPr>
          <a:xfrm>
            <a:off x="809230" y="5259355"/>
            <a:ext cx="9019308" cy="724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>
              <a:solidFill>
                <a:srgbClr val="2D3B45"/>
              </a:solidFill>
              <a:latin typeface="Lato Extended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43696B2-408E-3F9E-6747-DE83E13C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9982" t="9876" r="26248"/>
          <a:stretch/>
        </p:blipFill>
        <p:spPr>
          <a:xfrm>
            <a:off x="10448207" y="1124241"/>
            <a:ext cx="1345017" cy="13004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DB2F6A-410A-323C-4E09-78F515ECBEBC}"/>
              </a:ext>
            </a:extLst>
          </p:cNvPr>
          <p:cNvSpPr txBox="1"/>
          <p:nvPr/>
        </p:nvSpPr>
        <p:spPr>
          <a:xfrm>
            <a:off x="653517" y="983249"/>
            <a:ext cx="901930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PORTERS 5 FORCE THEORY WE CAN WE SEE THAT:</a:t>
            </a:r>
          </a:p>
          <a:p>
            <a:endParaRPr lang="en-US" dirty="0"/>
          </a:p>
          <a:p>
            <a:pPr algn="l"/>
            <a:r>
              <a:rPr lang="en-US" sz="1600" b="0" i="0" dirty="0">
                <a:solidFill>
                  <a:srgbClr val="515260"/>
                </a:solidFill>
                <a:effectLst/>
                <a:latin typeface="CircularStd-Book"/>
              </a:rPr>
              <a:t>Like any investment, fractional real estate investing has its risks.</a:t>
            </a:r>
          </a:p>
          <a:p>
            <a:pPr algn="l"/>
            <a:endParaRPr lang="en-US" sz="1400" b="0" i="0" dirty="0">
              <a:solidFill>
                <a:srgbClr val="515260"/>
              </a:solidFill>
              <a:effectLst/>
              <a:latin typeface="CircularStd-Book"/>
            </a:endParaRPr>
          </a:p>
          <a:p>
            <a:pPr algn="l"/>
            <a:endParaRPr lang="en-US" sz="1400" b="0" i="0" dirty="0">
              <a:solidFill>
                <a:srgbClr val="515260"/>
              </a:solidFill>
              <a:effectLst/>
              <a:latin typeface="CircularStd-Book"/>
            </a:endParaRPr>
          </a:p>
          <a:p>
            <a:pPr algn="l"/>
            <a:r>
              <a:rPr lang="en-US" sz="1600" dirty="0">
                <a:solidFill>
                  <a:srgbClr val="515260"/>
                </a:solidFill>
                <a:latin typeface="CircularStd-Book"/>
              </a:rPr>
              <a:t>                       </a:t>
            </a:r>
          </a:p>
          <a:p>
            <a:pPr algn="l"/>
            <a:endParaRPr lang="en-US" sz="1600" b="1" dirty="0">
              <a:solidFill>
                <a:srgbClr val="515260"/>
              </a:solidFill>
              <a:latin typeface="CircularStd-Book"/>
            </a:endParaRPr>
          </a:p>
          <a:p>
            <a:pPr algn="l"/>
            <a:endParaRPr lang="en-US" sz="1600" dirty="0">
              <a:solidFill>
                <a:srgbClr val="515260"/>
              </a:solidFill>
              <a:latin typeface="CircularStd-Book"/>
            </a:endParaRPr>
          </a:p>
          <a:p>
            <a:pPr algn="l"/>
            <a:endParaRPr lang="en-US" sz="1600" dirty="0">
              <a:solidFill>
                <a:srgbClr val="515260"/>
              </a:solidFill>
              <a:latin typeface="CircularStd-Book"/>
            </a:endParaRPr>
          </a:p>
          <a:p>
            <a:pPr algn="l"/>
            <a:endParaRPr lang="en-US" sz="1600" dirty="0">
              <a:solidFill>
                <a:srgbClr val="515260"/>
              </a:solidFill>
              <a:latin typeface="CircularStd-Book"/>
            </a:endParaRPr>
          </a:p>
          <a:p>
            <a:pPr algn="l"/>
            <a:endParaRPr lang="en-US" sz="1600" b="1" i="0" dirty="0">
              <a:effectLst/>
              <a:latin typeface="CircularStd-Book"/>
            </a:endParaRPr>
          </a:p>
          <a:p>
            <a:pPr algn="l"/>
            <a:endParaRPr lang="en-US" sz="1600" b="1" dirty="0">
              <a:latin typeface="CircularStd-Book"/>
            </a:endParaRPr>
          </a:p>
          <a:p>
            <a:pPr algn="l"/>
            <a:endParaRPr lang="en-US" sz="1600" b="1" i="0" dirty="0">
              <a:effectLst/>
              <a:latin typeface="CircularStd-Book"/>
            </a:endParaRPr>
          </a:p>
          <a:p>
            <a:pPr algn="l"/>
            <a:endParaRPr lang="en-US" sz="1600" b="1" dirty="0">
              <a:latin typeface="CircularStd-Book"/>
            </a:endParaRPr>
          </a:p>
          <a:p>
            <a:pPr algn="l"/>
            <a:endParaRPr lang="en-US" sz="1600" b="0" i="0" dirty="0">
              <a:solidFill>
                <a:srgbClr val="515260"/>
              </a:solidFill>
              <a:effectLst/>
              <a:latin typeface="CircularStd-Book"/>
            </a:endParaRPr>
          </a:p>
          <a:p>
            <a:pPr algn="l"/>
            <a:endParaRPr lang="en-US" sz="1600" b="0" i="0" dirty="0">
              <a:solidFill>
                <a:srgbClr val="515260"/>
              </a:solidFill>
              <a:effectLst/>
              <a:latin typeface="CircularStd-Book"/>
            </a:endParaRPr>
          </a:p>
          <a:p>
            <a:pPr algn="l"/>
            <a:endParaRPr lang="en-US" sz="1600" b="0" i="0" dirty="0">
              <a:solidFill>
                <a:srgbClr val="515260"/>
              </a:solidFill>
              <a:effectLst/>
              <a:latin typeface="CircularStd-Book"/>
            </a:endParaRPr>
          </a:p>
          <a:p>
            <a:pPr algn="l"/>
            <a:endParaRPr lang="en-US" sz="1600" b="0" i="0" dirty="0">
              <a:solidFill>
                <a:srgbClr val="515260"/>
              </a:solidFill>
              <a:effectLst/>
              <a:latin typeface="CircularStd-Book"/>
            </a:endParaRPr>
          </a:p>
          <a:p>
            <a:pPr algn="l"/>
            <a:endParaRPr lang="en-US" sz="1600" dirty="0">
              <a:solidFill>
                <a:srgbClr val="515260"/>
              </a:solidFill>
              <a:latin typeface="CircularStd-Book"/>
            </a:endParaRPr>
          </a:p>
          <a:p>
            <a:pPr algn="l"/>
            <a:endParaRPr lang="en-US" sz="1600" b="0" i="0" dirty="0">
              <a:solidFill>
                <a:srgbClr val="515260"/>
              </a:solidFill>
              <a:effectLst/>
              <a:latin typeface="CircularStd-Book"/>
            </a:endParaRPr>
          </a:p>
          <a:p>
            <a:pPr algn="l"/>
            <a:r>
              <a:rPr lang="en-US" sz="1600" dirty="0">
                <a:solidFill>
                  <a:srgbClr val="515260"/>
                </a:solidFill>
                <a:latin typeface="CircularStd-Book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26" name="Picture 2" descr="RealT Reviews">
            <a:extLst>
              <a:ext uri="{FF2B5EF4-FFF2-40B4-BE49-F238E27FC236}">
                <a16:creationId xmlns:a16="http://schemas.microsoft.com/office/drawing/2014/main" id="{D35A37BE-A8AF-E98F-9C30-2A78BDD8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739" y="2796979"/>
            <a:ext cx="1133190" cy="13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CF665-3A6E-6346-AABD-2D1907B8D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823" y="1827653"/>
            <a:ext cx="7600002" cy="45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5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9066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RISKS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3BC42-BD86-8D8F-3E5E-0871150E7F6C}"/>
              </a:ext>
            </a:extLst>
          </p:cNvPr>
          <p:cNvSpPr txBox="1"/>
          <p:nvPr/>
        </p:nvSpPr>
        <p:spPr>
          <a:xfrm>
            <a:off x="723033" y="603715"/>
            <a:ext cx="10212238" cy="540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152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Threat of New Entrants: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1526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152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blockchain technology in fractional real estate requires a significant understanding of both real estate and blockchain. This specialized knowledge acts as a barrier to entry for new players.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rgbClr val="5152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5152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Bargaining Power of Buyers:</a:t>
            </a:r>
            <a:endParaRPr lang="en-US" sz="1600" dirty="0">
              <a:solidFill>
                <a:srgbClr val="5152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5152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Buyers in fractional real estate have some bargaining power, there are multiple platforms offering similar services. However, the transparency and security provided by blockchain technology can influence buyer trust.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rgbClr val="5152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5152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Bargaining Power of Suppliers:</a:t>
            </a:r>
            <a:endParaRPr lang="en-US" sz="1600" dirty="0">
              <a:solidFill>
                <a:srgbClr val="5152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5152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context, suppliers refer to entities providing the real estate assets. Since they have limited options for platforms that use blockchain for fractional ownership, their bargaining power may be lower.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rgbClr val="5152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5152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Threat of Substitutes:</a:t>
            </a:r>
            <a:endParaRPr lang="en-US" sz="1600" dirty="0">
              <a:solidFill>
                <a:srgbClr val="5152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5152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limited alternatives to fractional real estate using blockchain. Traditional real estate investment methods do not offer the same level of transparency, security, and accessibility.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rgbClr val="5152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5152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Competitive Rivalry:</a:t>
            </a:r>
            <a:endParaRPr lang="en-US" sz="1600" dirty="0">
              <a:solidFill>
                <a:srgbClr val="5152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5152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competitive intensity depends on the number of players in the market and the differentiation in their offerings. Platforms with unique features, robust security, and established user bases will have a competitive advantage.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1526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4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906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CONSIDERATION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6792C-F4AE-FFA4-6043-7AA942F72529}"/>
              </a:ext>
            </a:extLst>
          </p:cNvPr>
          <p:cNvSpPr/>
          <p:nvPr/>
        </p:nvSpPr>
        <p:spPr>
          <a:xfrm>
            <a:off x="9982200" y="4973065"/>
            <a:ext cx="1609509" cy="1109405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latin typeface="Lato Extended"/>
                <a:ea typeface="BentonSans" charset="0"/>
                <a:cs typeface="BentonSans" charset="0"/>
              </a:rPr>
              <a:t>PROTECT AGAINST RISKS AND FRAUDS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581FD3-C4A0-0CFE-E196-9DF6145BC514}"/>
              </a:ext>
            </a:extLst>
          </p:cNvPr>
          <p:cNvSpPr/>
          <p:nvPr/>
        </p:nvSpPr>
        <p:spPr>
          <a:xfrm>
            <a:off x="9982200" y="939432"/>
            <a:ext cx="1709015" cy="79203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latin typeface="Lato Extended"/>
                <a:ea typeface="BentonSans" charset="0"/>
                <a:cs typeface="BentonSans" charset="0"/>
              </a:rPr>
              <a:t>SPATIUM.XYZ: FRACTIONAL REAL-ESTATE OWNERSHIP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B056A-52CB-4048-59F7-01E47081DA79}"/>
              </a:ext>
            </a:extLst>
          </p:cNvPr>
          <p:cNvSpPr txBox="1"/>
          <p:nvPr/>
        </p:nvSpPr>
        <p:spPr>
          <a:xfrm>
            <a:off x="677929" y="939432"/>
            <a:ext cx="8786718" cy="5476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considering the implementation of blockchain-based fractionalized real estate, there are several important factors to take into account:</a:t>
            </a:r>
          </a:p>
          <a:p>
            <a:pPr>
              <a:lnSpc>
                <a:spcPct val="114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Regulatory Compliance: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Adherence to local real estate and financial regulations is crucial. Ensure that your platform complies with the legal framework of the jurisdictions it operates in.</a:t>
            </a:r>
          </a:p>
          <a:p>
            <a:pPr>
              <a:lnSpc>
                <a:spcPct val="114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Contract Development: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contracts are the backbone of blockchain-based fractionalized real estate. Hire experienced developers or teams to create secure and efficient smart contracts that facilitate ownership and transactions.</a:t>
            </a:r>
          </a:p>
          <a:p>
            <a:pPr>
              <a:lnSpc>
                <a:spcPct val="114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 Platform Selection: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Choose an appropriate blockchain platform (e.g., Ethereum,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Binance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Smart Chain, or a specialized real estate-focused blockchain) based on factors like scalability, security, and developer community support.</a:t>
            </a:r>
          </a:p>
          <a:p>
            <a:pPr>
              <a:lnSpc>
                <a:spcPct val="114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Measures: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robust security measures, including encryption, multi-factor authentication, and secure key management to protect user data and assets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8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FUTURE VISION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Fractional Ownership for Real Estate Assets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2E65788-566D-700A-9F63-03D0717DF2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91640"/>
            <a:ext cx="105156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50000"/>
              </a:lnSpc>
            </a:pPr>
            <a:r>
              <a:rPr lang="en-US" sz="2400" i="1" dirty="0"/>
              <a:t>“To democratize investments in real-estate assets thereby making it accessible to small retail investors”</a:t>
            </a: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Background - WONG KIT LONG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575248"/>
            <a:ext cx="4910990" cy="388704"/>
          </a:xfrm>
        </p:spPr>
        <p:txBody>
          <a:bodyPr>
            <a:noAutofit/>
          </a:bodyPr>
          <a:lstStyle/>
          <a:p>
            <a:r>
              <a:rPr lang="en-US" dirty="0"/>
              <a:t>Value Proposition - ROBIN MAK HENG MUN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007262"/>
            <a:ext cx="3657600" cy="1188720"/>
          </a:xfrm>
        </p:spPr>
        <p:txBody>
          <a:bodyPr>
            <a:normAutofit/>
          </a:bodyPr>
          <a:lstStyle/>
          <a:p>
            <a:r>
              <a:rPr lang="en-US" dirty="0"/>
              <a:t>Value Proposition Canvas</a:t>
            </a:r>
          </a:p>
          <a:p>
            <a:r>
              <a:rPr lang="en-US" dirty="0"/>
              <a:t>Customer Journey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9312" y="4800444"/>
            <a:ext cx="6034254" cy="365125"/>
          </a:xfrm>
        </p:spPr>
        <p:txBody>
          <a:bodyPr>
            <a:noAutofit/>
          </a:bodyPr>
          <a:lstStyle/>
          <a:p>
            <a:r>
              <a:rPr lang="en-US" dirty="0"/>
              <a:t>Risk and Consideration - VARUN KARTHIK PARTHIBAN</a:t>
            </a: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0020" y="1688419"/>
            <a:ext cx="4910990" cy="329329"/>
          </a:xfrm>
        </p:spPr>
        <p:txBody>
          <a:bodyPr>
            <a:noAutofit/>
          </a:bodyPr>
          <a:lstStyle/>
          <a:p>
            <a:r>
              <a:rPr lang="en-US" dirty="0"/>
              <a:t>Product Overview - WONG KIT LONG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020" y="2097489"/>
            <a:ext cx="3657600" cy="1188720"/>
          </a:xfrm>
        </p:spPr>
        <p:txBody>
          <a:bodyPr/>
          <a:lstStyle/>
          <a:p>
            <a:r>
              <a:rPr lang="en-US" dirty="0"/>
              <a:t>Main Features &amp; Other Features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3705685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Business Model - CHAO LEI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9EC4812-61EE-48AF-8719-45C6024261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9311" y="4071445"/>
            <a:ext cx="4419125" cy="1188720"/>
          </a:xfrm>
        </p:spPr>
        <p:txBody>
          <a:bodyPr/>
          <a:lstStyle/>
          <a:p>
            <a:r>
              <a:rPr lang="en-US" dirty="0"/>
              <a:t>Solution Overview</a:t>
            </a:r>
          </a:p>
          <a:p>
            <a:r>
              <a:rPr lang="en-US" dirty="0"/>
              <a:t>Business Model Canvas &amp; Feasibility Analysis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C602598-661E-7988-1C70-0B3C03FB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1CCEF38-2AE7-AA19-38FE-936E6AB8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Fractional Ownership for Real Estate Assets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43CAC95B-0721-F83F-1ADF-29235E417240}"/>
              </a:ext>
            </a:extLst>
          </p:cNvPr>
          <p:cNvSpPr txBox="1">
            <a:spLocks/>
          </p:cNvSpPr>
          <p:nvPr/>
        </p:nvSpPr>
        <p:spPr>
          <a:xfrm>
            <a:off x="869311" y="5352699"/>
            <a:ext cx="365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 Vision- BALU BABU</a:t>
            </a:r>
          </a:p>
        </p:txBody>
      </p:sp>
    </p:spTree>
    <p:extLst>
      <p:ext uri="{BB962C8B-B14F-4D97-AF65-F5344CB8AC3E}">
        <p14:creationId xmlns:p14="http://schemas.microsoft.com/office/powerpoint/2010/main" val="326964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FUTURE VISION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Fractional Ownership for Real Estate Assets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771D96-7D24-CC36-E21C-3674A2162A39}"/>
              </a:ext>
            </a:extLst>
          </p:cNvPr>
          <p:cNvSpPr txBox="1">
            <a:spLocks/>
          </p:cNvSpPr>
          <p:nvPr/>
        </p:nvSpPr>
        <p:spPr>
          <a:xfrm>
            <a:off x="838200" y="1488440"/>
            <a:ext cx="10515600" cy="277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B5EB7C9-F4D1-9DAC-C093-B08A3045A0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777" y="2080151"/>
            <a:ext cx="2283712" cy="3111747"/>
          </a:xfrm>
        </p:spPr>
        <p:txBody>
          <a:bodyPr/>
          <a:lstStyle/>
          <a:p>
            <a:r>
              <a:rPr lang="en-US" sz="1600" dirty="0"/>
              <a:t>Expansion to retail investors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C73A3C0-140E-00CB-9F2A-C737F0619D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05511" y="2082422"/>
            <a:ext cx="2283712" cy="3111747"/>
          </a:xfrm>
        </p:spPr>
        <p:txBody>
          <a:bodyPr/>
          <a:lstStyle/>
          <a:p>
            <a:r>
              <a:rPr lang="en-US" sz="1600" dirty="0"/>
              <a:t>Expansion to different property types – commercial, industrial etc.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64BF3B9-4AEF-7A9A-492A-1C90D1EF40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8065" y="2077871"/>
            <a:ext cx="2283712" cy="3116298"/>
          </a:xfrm>
        </p:spPr>
        <p:txBody>
          <a:bodyPr/>
          <a:lstStyle/>
          <a:p>
            <a:r>
              <a:rPr lang="en-US" sz="1600" dirty="0"/>
              <a:t>Transparent voting mechanisms for all property management activities</a:t>
            </a:r>
          </a:p>
        </p:txBody>
      </p:sp>
      <p:pic>
        <p:nvPicPr>
          <p:cNvPr id="32" name="Picture 31" descr="A box with a paper and a check mark&#10;&#10;Description automatically generated">
            <a:extLst>
              <a:ext uri="{FF2B5EF4-FFF2-40B4-BE49-F238E27FC236}">
                <a16:creationId xmlns:a16="http://schemas.microsoft.com/office/drawing/2014/main" id="{1490A18F-F405-E5E2-052D-E1BA4843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754" y="2439033"/>
            <a:ext cx="849290" cy="8492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CD0F46-51F9-3D3B-E14C-F94940D7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488" y="2457772"/>
            <a:ext cx="848444" cy="8484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A20A7C8-7CE6-2B0B-5F60-493E17ADF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132" y="2453683"/>
            <a:ext cx="849290" cy="849290"/>
          </a:xfrm>
          <a:prstGeom prst="rect">
            <a:avLst/>
          </a:prstGeom>
        </p:spPr>
      </p:pic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724F0609-B44E-BC8E-677C-FDEDBE556BBB}"/>
              </a:ext>
            </a:extLst>
          </p:cNvPr>
          <p:cNvSpPr txBox="1">
            <a:spLocks/>
          </p:cNvSpPr>
          <p:nvPr/>
        </p:nvSpPr>
        <p:spPr>
          <a:xfrm>
            <a:off x="9703799" y="2077871"/>
            <a:ext cx="2283712" cy="3114028"/>
          </a:xfrm>
          <a:prstGeom prst="rect">
            <a:avLst/>
          </a:prstGeom>
          <a:ln w="22225">
            <a:solidFill>
              <a:schemeClr val="tx1"/>
            </a:solidFill>
          </a:ln>
        </p:spPr>
        <p:txBody>
          <a:bodyPr vert="horz" lIns="365760" tIns="1554480" rIns="365760" bIns="45720" rtlCol="0"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Fast and cost-efficient transfer of ownership tokens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92CFBFD-FDA3-2F75-FCAF-BB8869881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866" y="2439988"/>
            <a:ext cx="851578" cy="8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1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WE BELIEVE OUR VISION IS VIABLE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Fractional Ownership for Real Estate Assets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771D96-7D24-CC36-E21C-3674A2162A39}"/>
              </a:ext>
            </a:extLst>
          </p:cNvPr>
          <p:cNvSpPr txBox="1">
            <a:spLocks/>
          </p:cNvSpPr>
          <p:nvPr/>
        </p:nvSpPr>
        <p:spPr>
          <a:xfrm>
            <a:off x="838200" y="1488440"/>
            <a:ext cx="10515600" cy="277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B5EB7C9-F4D1-9DAC-C093-B08A3045A0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43454" y="2031840"/>
            <a:ext cx="2283712" cy="3110400"/>
          </a:xfrm>
        </p:spPr>
        <p:txBody>
          <a:bodyPr/>
          <a:lstStyle/>
          <a:p>
            <a:r>
              <a:rPr lang="en-US" sz="1600" dirty="0"/>
              <a:t>Trust and awareness on decentralized tokens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C73A3C0-140E-00CB-9F2A-C737F0619D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89188" y="2034112"/>
            <a:ext cx="2283712" cy="31081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Rapidly increasing real-estate cost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64BF3B9-4AEF-7A9A-492A-1C90D1EF40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41742" y="2029559"/>
            <a:ext cx="2283712" cy="3108127"/>
          </a:xfrm>
        </p:spPr>
        <p:txBody>
          <a:bodyPr/>
          <a:lstStyle/>
          <a:p>
            <a:r>
              <a:rPr lang="en-US" sz="1600" dirty="0"/>
              <a:t>Real-Estate is still regarded as one of the most stable investment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825D8-A84C-725E-2F3D-BD29D1A0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55" y="2390722"/>
            <a:ext cx="849290" cy="849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6234D-D20B-8622-7CF8-B9DC6DF61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86" y="2387994"/>
            <a:ext cx="852018" cy="852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8ACF2-300E-07A2-60A5-D7F71BB71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50" y="2391760"/>
            <a:ext cx="848252" cy="8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6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WOULD MAKE OUR VISION A REALITY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Fractional Ownership for Real Estate Assets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771D96-7D24-CC36-E21C-3674A2162A39}"/>
              </a:ext>
            </a:extLst>
          </p:cNvPr>
          <p:cNvSpPr txBox="1">
            <a:spLocks/>
          </p:cNvSpPr>
          <p:nvPr/>
        </p:nvSpPr>
        <p:spPr>
          <a:xfrm>
            <a:off x="838200" y="1488440"/>
            <a:ext cx="10515600" cy="277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1F7EE-C537-0051-255A-CF271625EE3E}"/>
              </a:ext>
            </a:extLst>
          </p:cNvPr>
          <p:cNvSpPr txBox="1"/>
          <p:nvPr/>
        </p:nvSpPr>
        <p:spPr>
          <a:xfrm>
            <a:off x="838200" y="1424354"/>
            <a:ext cx="10204937" cy="512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Evolution of the regulatory framework </a:t>
            </a:r>
          </a:p>
          <a:p>
            <a:pPr>
              <a:lnSpc>
                <a:spcPct val="114000"/>
              </a:lnSpc>
            </a:pPr>
            <a:r>
              <a:rPr lang="en-US" dirty="0"/>
              <a:t>    One of the focus areas of MAS’ </a:t>
            </a:r>
            <a:r>
              <a:rPr lang="en-US" dirty="0">
                <a:hlinkClick r:id="rId2"/>
              </a:rPr>
              <a:t>Project Guardian</a:t>
            </a:r>
            <a:r>
              <a:rPr lang="en-US" dirty="0"/>
              <a:t> is asset tokenization. Though it doesn’t cover real estate assets now, we hope that real estate will soon be included because it’s one of the best asset-backed securities.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r>
              <a:rPr lang="en-US" b="1" dirty="0"/>
              <a:t>Acculturation of people to Fractional Real Estate</a:t>
            </a:r>
          </a:p>
          <a:p>
            <a:pPr>
              <a:lnSpc>
                <a:spcPct val="114000"/>
              </a:lnSpc>
            </a:pPr>
            <a:r>
              <a:rPr lang="en-US" dirty="0"/>
              <a:t>    The majority of people still buy real-estate assets in full ownership, though there are investment instruments like REITs.  FRE provides better transparency than REITs. The mindset of people to look at real-estate assets from a purely investment perspective would bring about this change.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r>
              <a:rPr lang="en-US" b="1" dirty="0"/>
              <a:t>Interoperability between platforms</a:t>
            </a:r>
          </a:p>
          <a:p>
            <a:pPr>
              <a:lnSpc>
                <a:spcPct val="114000"/>
              </a:lnSpc>
            </a:pPr>
            <a:r>
              <a:rPr lang="en-US" b="1" dirty="0"/>
              <a:t>    </a:t>
            </a:r>
            <a:r>
              <a:rPr lang="en-US" dirty="0"/>
              <a:t>Facilitates different fractional ownership platforms to communicate with each other. Also, interoperability between various institutions involved leads to efficient fractional real-estate ownership and management. </a:t>
            </a:r>
            <a:endParaRPr lang="en-US" b="1" dirty="0"/>
          </a:p>
          <a:p>
            <a:pPr>
              <a:lnSpc>
                <a:spcPct val="114000"/>
              </a:lnSpc>
            </a:pPr>
            <a:r>
              <a:rPr lang="en-US" b="1" dirty="0"/>
              <a:t>	</a:t>
            </a:r>
          </a:p>
          <a:p>
            <a:pPr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44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9D7D-0120-C6B1-319F-E3590498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D56F6-7812-CE96-B626-A41147B2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Group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F3B1A-5112-9FE9-A187-72A68084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37315-CC4D-DADF-584C-121149B0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23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62CA32-08B1-AABD-7C12-31E992C28E5A}"/>
              </a:ext>
            </a:extLst>
          </p:cNvPr>
          <p:cNvSpPr txBox="1">
            <a:spLocks/>
          </p:cNvSpPr>
          <p:nvPr/>
        </p:nvSpPr>
        <p:spPr>
          <a:xfrm>
            <a:off x="757518" y="2153624"/>
            <a:ext cx="10668000" cy="3733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Times"/>
                <a:cs typeface="Times"/>
              </a:rPr>
              <a:t>Dollars and Sense. (2021, August 2). </a:t>
            </a:r>
            <a:r>
              <a:rPr lang="en-GB" sz="1800" dirty="0">
                <a:solidFill>
                  <a:srgbClr val="000000"/>
                </a:solidFill>
                <a:latin typeface="Times"/>
                <a:cs typeface="Times"/>
              </a:rPr>
              <a:t>Is Singapore Property Market Really In An Asset Bubble Right Now?</a:t>
            </a:r>
            <a:r>
              <a:rPr lang="en-GB" sz="1800" dirty="0">
                <a:latin typeface="Times"/>
                <a:cs typeface="Times"/>
              </a:rPr>
              <a:t> Retrieved from </a:t>
            </a:r>
            <a:r>
              <a:rPr lang="en-GB" sz="1800" dirty="0">
                <a:solidFill>
                  <a:srgbClr val="1155CC"/>
                </a:solidFill>
                <a:latin typeface="Times"/>
                <a:cs typeface="Times"/>
                <a:hlinkClick r:id="rId2"/>
              </a:rPr>
              <a:t>https://newsroom.bankofamerica.com/content/newsroom/press-releases/2022/10/bank-of-america-private-bank-study-finds-younger-investors-turni.html</a:t>
            </a:r>
            <a:r>
              <a:rPr lang="en-GB" sz="1800" dirty="0">
                <a:latin typeface="Times"/>
                <a:cs typeface="Times"/>
              </a:rPr>
              <a:t> </a:t>
            </a:r>
          </a:p>
          <a:p>
            <a:endParaRPr lang="en-GB" sz="1800" dirty="0">
              <a:latin typeface="Times"/>
              <a:cs typeface="Times"/>
            </a:endParaRPr>
          </a:p>
          <a:p>
            <a:r>
              <a:rPr lang="en-GB" sz="1800" dirty="0" err="1">
                <a:latin typeface="Times"/>
                <a:cs typeface="Times"/>
              </a:rPr>
              <a:t>ValueChampion</a:t>
            </a:r>
            <a:r>
              <a:rPr lang="en-GB" sz="1800" dirty="0">
                <a:latin typeface="Times"/>
                <a:cs typeface="Times"/>
              </a:rPr>
              <a:t>. (2023, August 23). Average Cost of Housing in Singapore 2023. Retrieved from </a:t>
            </a:r>
            <a:r>
              <a:rPr lang="en-GB" sz="1800" dirty="0">
                <a:latin typeface="Times"/>
                <a:ea typeface="+mn-lt"/>
                <a:cs typeface="+mn-lt"/>
                <a:hlinkClick r:id="rId3"/>
              </a:rPr>
              <a:t>https://www.valuechampion.sg/average-cost-housing-singapore</a:t>
            </a:r>
            <a:r>
              <a:rPr lang="en-GB" sz="1800" dirty="0">
                <a:latin typeface="Times"/>
                <a:ea typeface="+mn-lt"/>
                <a:cs typeface="+mn-lt"/>
              </a:rPr>
              <a:t> </a:t>
            </a:r>
            <a:endParaRPr lang="en-GB" sz="1800" dirty="0">
              <a:latin typeface="Times"/>
              <a:cs typeface="Times"/>
            </a:endParaRPr>
          </a:p>
          <a:p>
            <a:endParaRPr lang="en-GB" sz="1800" dirty="0">
              <a:latin typeface="Times"/>
              <a:ea typeface="+mn-lt"/>
              <a:cs typeface="Times"/>
            </a:endParaRPr>
          </a:p>
          <a:p>
            <a:r>
              <a:rPr lang="en-GB" sz="1800" dirty="0">
                <a:latin typeface="Times"/>
                <a:cs typeface="Times"/>
              </a:rPr>
              <a:t>Bank of America. (2022, October 11). Bank of America Private Bank Study Finds Younger Investors Turning to Alternatives, Sustainability and Digital Assets to Create Wealth. Retrieved from </a:t>
            </a:r>
            <a:r>
              <a:rPr lang="en-GB" sz="1800" dirty="0">
                <a:solidFill>
                  <a:srgbClr val="1155CC"/>
                </a:solidFill>
                <a:latin typeface="Times"/>
                <a:cs typeface="Times"/>
                <a:hlinkClick r:id="rId2"/>
              </a:rPr>
              <a:t>https://newsroom.bankofamerica.com/content/newsroom/press-releases/2022/10/bank-of-america-private-bank-study-finds-younger-investors-turni.html</a:t>
            </a:r>
            <a:r>
              <a:rPr lang="en-GB" sz="1800" dirty="0">
                <a:latin typeface="Times"/>
                <a:cs typeface="Times"/>
              </a:rPr>
              <a:t> </a:t>
            </a:r>
          </a:p>
          <a:p>
            <a:endParaRPr lang="en-US" sz="18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72871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C57D-A738-7C2A-F007-E246ABC7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2475"/>
            <a:ext cx="10515600" cy="1325563"/>
          </a:xfrm>
        </p:spPr>
        <p:txBody>
          <a:bodyPr/>
          <a:lstStyle/>
          <a:p>
            <a:r>
              <a:rPr lang="en-SG"/>
              <a:t>APPENDIX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F77C5-8121-F1D6-F87B-158DA6BF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71388E06-938C-904F-EC7B-44703B47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Group 2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B774B02-0797-4E3A-B86F-3C015195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</p:spTree>
    <p:extLst>
      <p:ext uri="{BB962C8B-B14F-4D97-AF65-F5344CB8AC3E}">
        <p14:creationId xmlns:p14="http://schemas.microsoft.com/office/powerpoint/2010/main" val="3782491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363" y="74247"/>
            <a:ext cx="4379976" cy="1547583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362" y="2814560"/>
            <a:ext cx="3612558" cy="978069"/>
          </a:xfrm>
        </p:spPr>
        <p:txBody>
          <a:bodyPr>
            <a:normAutofit/>
          </a:bodyPr>
          <a:lstStyle/>
          <a:p>
            <a:r>
              <a:rPr lang="en-GB" sz="2800" dirty="0"/>
              <a:t>Fractional Ownership of Real Estate Assets</a:t>
            </a:r>
            <a:endParaRPr lang="en-US" sz="28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8FF20F9-1E8B-D2D1-09B2-BD3D4C1A9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5449" y="-1182919"/>
            <a:ext cx="1080000" cy="108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49" y="221"/>
                </a:moveTo>
                <a:lnTo>
                  <a:pt x="185" y="12839"/>
                </a:lnTo>
                <a:cubicBezTo>
                  <a:pt x="212" y="12983"/>
                  <a:pt x="243" y="13123"/>
                  <a:pt x="275" y="13263"/>
                </a:cubicBezTo>
                <a:lnTo>
                  <a:pt x="13072" y="225"/>
                </a:lnTo>
                <a:cubicBezTo>
                  <a:pt x="13063" y="225"/>
                  <a:pt x="13058" y="225"/>
                  <a:pt x="13049" y="221"/>
                </a:cubicBezTo>
                <a:close/>
                <a:moveTo>
                  <a:pt x="14603" y="671"/>
                </a:moveTo>
                <a:lnTo>
                  <a:pt x="612" y="14424"/>
                </a:lnTo>
                <a:cubicBezTo>
                  <a:pt x="657" y="14546"/>
                  <a:pt x="702" y="14667"/>
                  <a:pt x="752" y="14789"/>
                </a:cubicBezTo>
                <a:lnTo>
                  <a:pt x="14630" y="680"/>
                </a:lnTo>
                <a:cubicBezTo>
                  <a:pt x="14621" y="680"/>
                  <a:pt x="14612" y="675"/>
                  <a:pt x="14603" y="671"/>
                </a:cubicBezTo>
                <a:close/>
                <a:moveTo>
                  <a:pt x="15976" y="1297"/>
                </a:moveTo>
                <a:lnTo>
                  <a:pt x="1225" y="15824"/>
                </a:lnTo>
                <a:cubicBezTo>
                  <a:pt x="1279" y="15932"/>
                  <a:pt x="1337" y="16036"/>
                  <a:pt x="1396" y="16139"/>
                </a:cubicBezTo>
                <a:lnTo>
                  <a:pt x="16008" y="1310"/>
                </a:lnTo>
                <a:cubicBezTo>
                  <a:pt x="15998" y="1310"/>
                  <a:pt x="15985" y="1301"/>
                  <a:pt x="15976" y="1297"/>
                </a:cubicBezTo>
                <a:close/>
                <a:moveTo>
                  <a:pt x="9136" y="122"/>
                </a:moveTo>
                <a:lnTo>
                  <a:pt x="176" y="8846"/>
                </a:lnTo>
                <a:cubicBezTo>
                  <a:pt x="140" y="9044"/>
                  <a:pt x="108" y="9247"/>
                  <a:pt x="81" y="9449"/>
                </a:cubicBezTo>
                <a:lnTo>
                  <a:pt x="9172" y="113"/>
                </a:lnTo>
                <a:cubicBezTo>
                  <a:pt x="9163" y="117"/>
                  <a:pt x="9150" y="117"/>
                  <a:pt x="9136" y="122"/>
                </a:cubicBezTo>
                <a:close/>
                <a:moveTo>
                  <a:pt x="11266" y="0"/>
                </a:moveTo>
                <a:lnTo>
                  <a:pt x="0" y="11021"/>
                </a:lnTo>
                <a:cubicBezTo>
                  <a:pt x="5" y="11187"/>
                  <a:pt x="9" y="11354"/>
                  <a:pt x="23" y="11520"/>
                </a:cubicBezTo>
                <a:lnTo>
                  <a:pt x="11293" y="0"/>
                </a:lnTo>
                <a:cubicBezTo>
                  <a:pt x="11280" y="0"/>
                  <a:pt x="11275" y="0"/>
                  <a:pt x="11266" y="0"/>
                </a:cubicBezTo>
                <a:close/>
                <a:moveTo>
                  <a:pt x="6191" y="1031"/>
                </a:moveTo>
                <a:lnTo>
                  <a:pt x="1193" y="5861"/>
                </a:lnTo>
                <a:cubicBezTo>
                  <a:pt x="1054" y="6132"/>
                  <a:pt x="923" y="6406"/>
                  <a:pt x="811" y="6690"/>
                </a:cubicBezTo>
                <a:lnTo>
                  <a:pt x="6362" y="950"/>
                </a:lnTo>
                <a:cubicBezTo>
                  <a:pt x="6304" y="977"/>
                  <a:pt x="6245" y="999"/>
                  <a:pt x="6191" y="1031"/>
                </a:cubicBezTo>
                <a:close/>
                <a:moveTo>
                  <a:pt x="17196" y="2071"/>
                </a:moveTo>
                <a:lnTo>
                  <a:pt x="1990" y="17071"/>
                </a:lnTo>
                <a:cubicBezTo>
                  <a:pt x="2058" y="17161"/>
                  <a:pt x="2121" y="17256"/>
                  <a:pt x="2188" y="17346"/>
                </a:cubicBezTo>
                <a:lnTo>
                  <a:pt x="17237" y="2098"/>
                </a:lnTo>
                <a:cubicBezTo>
                  <a:pt x="17223" y="2089"/>
                  <a:pt x="17210" y="2080"/>
                  <a:pt x="17196" y="2071"/>
                </a:cubicBezTo>
                <a:close/>
                <a:moveTo>
                  <a:pt x="21285" y="8045"/>
                </a:moveTo>
                <a:lnTo>
                  <a:pt x="8002" y="21267"/>
                </a:lnTo>
                <a:cubicBezTo>
                  <a:pt x="8033" y="21276"/>
                  <a:pt x="8069" y="21285"/>
                  <a:pt x="8101" y="21294"/>
                </a:cubicBezTo>
                <a:lnTo>
                  <a:pt x="21285" y="8049"/>
                </a:lnTo>
                <a:cubicBezTo>
                  <a:pt x="21285" y="8049"/>
                  <a:pt x="21285" y="8045"/>
                  <a:pt x="21285" y="8045"/>
                </a:cubicBezTo>
                <a:close/>
                <a:moveTo>
                  <a:pt x="21591" y="9742"/>
                </a:moveTo>
                <a:lnTo>
                  <a:pt x="9690" y="21577"/>
                </a:lnTo>
                <a:cubicBezTo>
                  <a:pt x="9731" y="21582"/>
                  <a:pt x="9771" y="21582"/>
                  <a:pt x="9812" y="21586"/>
                </a:cubicBezTo>
                <a:lnTo>
                  <a:pt x="21591" y="9747"/>
                </a:lnTo>
                <a:cubicBezTo>
                  <a:pt x="21591" y="9747"/>
                  <a:pt x="21591" y="9747"/>
                  <a:pt x="21591" y="9742"/>
                </a:cubicBezTo>
                <a:close/>
                <a:moveTo>
                  <a:pt x="18286" y="2980"/>
                </a:moveTo>
                <a:lnTo>
                  <a:pt x="2895" y="18183"/>
                </a:lnTo>
                <a:cubicBezTo>
                  <a:pt x="2967" y="18264"/>
                  <a:pt x="3044" y="18341"/>
                  <a:pt x="3120" y="18417"/>
                </a:cubicBezTo>
                <a:lnTo>
                  <a:pt x="18331" y="3021"/>
                </a:lnTo>
                <a:cubicBezTo>
                  <a:pt x="18313" y="3007"/>
                  <a:pt x="18299" y="2994"/>
                  <a:pt x="18286" y="2980"/>
                </a:cubicBezTo>
                <a:close/>
                <a:moveTo>
                  <a:pt x="11676" y="21600"/>
                </a:moveTo>
                <a:cubicBezTo>
                  <a:pt x="11721" y="21595"/>
                  <a:pt x="11770" y="21595"/>
                  <a:pt x="11815" y="21591"/>
                </a:cubicBezTo>
                <a:lnTo>
                  <a:pt x="21600" y="11745"/>
                </a:lnTo>
                <a:cubicBezTo>
                  <a:pt x="21600" y="11741"/>
                  <a:pt x="21600" y="11741"/>
                  <a:pt x="21600" y="11736"/>
                </a:cubicBezTo>
                <a:lnTo>
                  <a:pt x="11676" y="21600"/>
                </a:lnTo>
                <a:close/>
                <a:moveTo>
                  <a:pt x="14368" y="21037"/>
                </a:moveTo>
                <a:lnTo>
                  <a:pt x="21073" y="14284"/>
                </a:lnTo>
                <a:cubicBezTo>
                  <a:pt x="21078" y="14275"/>
                  <a:pt x="21078" y="14266"/>
                  <a:pt x="21082" y="14262"/>
                </a:cubicBezTo>
                <a:lnTo>
                  <a:pt x="14188" y="21100"/>
                </a:lnTo>
                <a:cubicBezTo>
                  <a:pt x="14247" y="21078"/>
                  <a:pt x="14305" y="21060"/>
                  <a:pt x="14368" y="21037"/>
                </a:cubicBezTo>
                <a:close/>
                <a:moveTo>
                  <a:pt x="19263" y="4043"/>
                </a:moveTo>
                <a:lnTo>
                  <a:pt x="4021" y="19232"/>
                </a:lnTo>
                <a:cubicBezTo>
                  <a:pt x="4044" y="19250"/>
                  <a:pt x="4066" y="19268"/>
                  <a:pt x="4089" y="19282"/>
                </a:cubicBezTo>
                <a:lnTo>
                  <a:pt x="19272" y="4052"/>
                </a:lnTo>
                <a:cubicBezTo>
                  <a:pt x="19268" y="4052"/>
                  <a:pt x="19263" y="4047"/>
                  <a:pt x="19263" y="4043"/>
                </a:cubicBezTo>
                <a:close/>
                <a:moveTo>
                  <a:pt x="20771" y="6550"/>
                </a:moveTo>
                <a:lnTo>
                  <a:pt x="6516" y="20745"/>
                </a:lnTo>
                <a:cubicBezTo>
                  <a:pt x="6543" y="20758"/>
                  <a:pt x="6574" y="20772"/>
                  <a:pt x="6601" y="20785"/>
                </a:cubicBezTo>
                <a:lnTo>
                  <a:pt x="20776" y="6559"/>
                </a:lnTo>
                <a:cubicBezTo>
                  <a:pt x="20771" y="6555"/>
                  <a:pt x="20771" y="6555"/>
                  <a:pt x="20771" y="6550"/>
                </a:cubicBezTo>
                <a:close/>
                <a:moveTo>
                  <a:pt x="20092" y="5222"/>
                </a:moveTo>
                <a:lnTo>
                  <a:pt x="5196" y="20065"/>
                </a:lnTo>
                <a:cubicBezTo>
                  <a:pt x="5223" y="20078"/>
                  <a:pt x="5246" y="20096"/>
                  <a:pt x="5273" y="20110"/>
                </a:cubicBezTo>
                <a:lnTo>
                  <a:pt x="20096" y="5236"/>
                </a:lnTo>
                <a:cubicBezTo>
                  <a:pt x="20092" y="5231"/>
                  <a:pt x="20092" y="5227"/>
                  <a:pt x="20092" y="52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CD29F13-8C38-BD3E-CFDE-04AEE2374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945521" y="-1171805"/>
            <a:ext cx="1080000" cy="108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49" y="221"/>
                </a:moveTo>
                <a:lnTo>
                  <a:pt x="185" y="12839"/>
                </a:lnTo>
                <a:cubicBezTo>
                  <a:pt x="212" y="12983"/>
                  <a:pt x="243" y="13123"/>
                  <a:pt x="275" y="13263"/>
                </a:cubicBezTo>
                <a:lnTo>
                  <a:pt x="13072" y="225"/>
                </a:lnTo>
                <a:cubicBezTo>
                  <a:pt x="13063" y="225"/>
                  <a:pt x="13058" y="225"/>
                  <a:pt x="13049" y="221"/>
                </a:cubicBezTo>
                <a:close/>
                <a:moveTo>
                  <a:pt x="14603" y="671"/>
                </a:moveTo>
                <a:lnTo>
                  <a:pt x="612" y="14424"/>
                </a:lnTo>
                <a:cubicBezTo>
                  <a:pt x="657" y="14546"/>
                  <a:pt x="702" y="14667"/>
                  <a:pt x="752" y="14789"/>
                </a:cubicBezTo>
                <a:lnTo>
                  <a:pt x="14630" y="680"/>
                </a:lnTo>
                <a:cubicBezTo>
                  <a:pt x="14621" y="680"/>
                  <a:pt x="14612" y="675"/>
                  <a:pt x="14603" y="671"/>
                </a:cubicBezTo>
                <a:close/>
                <a:moveTo>
                  <a:pt x="15976" y="1297"/>
                </a:moveTo>
                <a:lnTo>
                  <a:pt x="1225" y="15824"/>
                </a:lnTo>
                <a:cubicBezTo>
                  <a:pt x="1279" y="15932"/>
                  <a:pt x="1337" y="16036"/>
                  <a:pt x="1396" y="16139"/>
                </a:cubicBezTo>
                <a:lnTo>
                  <a:pt x="16008" y="1310"/>
                </a:lnTo>
                <a:cubicBezTo>
                  <a:pt x="15998" y="1310"/>
                  <a:pt x="15985" y="1301"/>
                  <a:pt x="15976" y="1297"/>
                </a:cubicBezTo>
                <a:close/>
                <a:moveTo>
                  <a:pt x="9136" y="122"/>
                </a:moveTo>
                <a:lnTo>
                  <a:pt x="176" y="8846"/>
                </a:lnTo>
                <a:cubicBezTo>
                  <a:pt x="140" y="9044"/>
                  <a:pt x="108" y="9247"/>
                  <a:pt x="81" y="9449"/>
                </a:cubicBezTo>
                <a:lnTo>
                  <a:pt x="9172" y="113"/>
                </a:lnTo>
                <a:cubicBezTo>
                  <a:pt x="9163" y="117"/>
                  <a:pt x="9150" y="117"/>
                  <a:pt x="9136" y="122"/>
                </a:cubicBezTo>
                <a:close/>
                <a:moveTo>
                  <a:pt x="11266" y="0"/>
                </a:moveTo>
                <a:lnTo>
                  <a:pt x="0" y="11021"/>
                </a:lnTo>
                <a:cubicBezTo>
                  <a:pt x="5" y="11187"/>
                  <a:pt x="9" y="11354"/>
                  <a:pt x="23" y="11520"/>
                </a:cubicBezTo>
                <a:lnTo>
                  <a:pt x="11293" y="0"/>
                </a:lnTo>
                <a:cubicBezTo>
                  <a:pt x="11280" y="0"/>
                  <a:pt x="11275" y="0"/>
                  <a:pt x="11266" y="0"/>
                </a:cubicBezTo>
                <a:close/>
                <a:moveTo>
                  <a:pt x="6191" y="1031"/>
                </a:moveTo>
                <a:lnTo>
                  <a:pt x="1193" y="5861"/>
                </a:lnTo>
                <a:cubicBezTo>
                  <a:pt x="1054" y="6132"/>
                  <a:pt x="923" y="6406"/>
                  <a:pt x="811" y="6690"/>
                </a:cubicBezTo>
                <a:lnTo>
                  <a:pt x="6362" y="950"/>
                </a:lnTo>
                <a:cubicBezTo>
                  <a:pt x="6304" y="977"/>
                  <a:pt x="6245" y="999"/>
                  <a:pt x="6191" y="1031"/>
                </a:cubicBezTo>
                <a:close/>
                <a:moveTo>
                  <a:pt x="17196" y="2071"/>
                </a:moveTo>
                <a:lnTo>
                  <a:pt x="1990" y="17071"/>
                </a:lnTo>
                <a:cubicBezTo>
                  <a:pt x="2058" y="17161"/>
                  <a:pt x="2121" y="17256"/>
                  <a:pt x="2188" y="17346"/>
                </a:cubicBezTo>
                <a:lnTo>
                  <a:pt x="17237" y="2098"/>
                </a:lnTo>
                <a:cubicBezTo>
                  <a:pt x="17223" y="2089"/>
                  <a:pt x="17210" y="2080"/>
                  <a:pt x="17196" y="2071"/>
                </a:cubicBezTo>
                <a:close/>
                <a:moveTo>
                  <a:pt x="21285" y="8045"/>
                </a:moveTo>
                <a:lnTo>
                  <a:pt x="8002" y="21267"/>
                </a:lnTo>
                <a:cubicBezTo>
                  <a:pt x="8033" y="21276"/>
                  <a:pt x="8069" y="21285"/>
                  <a:pt x="8101" y="21294"/>
                </a:cubicBezTo>
                <a:lnTo>
                  <a:pt x="21285" y="8049"/>
                </a:lnTo>
                <a:cubicBezTo>
                  <a:pt x="21285" y="8049"/>
                  <a:pt x="21285" y="8045"/>
                  <a:pt x="21285" y="8045"/>
                </a:cubicBezTo>
                <a:close/>
                <a:moveTo>
                  <a:pt x="21591" y="9742"/>
                </a:moveTo>
                <a:lnTo>
                  <a:pt x="9690" y="21577"/>
                </a:lnTo>
                <a:cubicBezTo>
                  <a:pt x="9731" y="21582"/>
                  <a:pt x="9771" y="21582"/>
                  <a:pt x="9812" y="21586"/>
                </a:cubicBezTo>
                <a:lnTo>
                  <a:pt x="21591" y="9747"/>
                </a:lnTo>
                <a:cubicBezTo>
                  <a:pt x="21591" y="9747"/>
                  <a:pt x="21591" y="9747"/>
                  <a:pt x="21591" y="9742"/>
                </a:cubicBezTo>
                <a:close/>
                <a:moveTo>
                  <a:pt x="18286" y="2980"/>
                </a:moveTo>
                <a:lnTo>
                  <a:pt x="2895" y="18183"/>
                </a:lnTo>
                <a:cubicBezTo>
                  <a:pt x="2967" y="18264"/>
                  <a:pt x="3044" y="18341"/>
                  <a:pt x="3120" y="18417"/>
                </a:cubicBezTo>
                <a:lnTo>
                  <a:pt x="18331" y="3021"/>
                </a:lnTo>
                <a:cubicBezTo>
                  <a:pt x="18313" y="3007"/>
                  <a:pt x="18299" y="2994"/>
                  <a:pt x="18286" y="2980"/>
                </a:cubicBezTo>
                <a:close/>
                <a:moveTo>
                  <a:pt x="11676" y="21600"/>
                </a:moveTo>
                <a:cubicBezTo>
                  <a:pt x="11721" y="21595"/>
                  <a:pt x="11770" y="21595"/>
                  <a:pt x="11815" y="21591"/>
                </a:cubicBezTo>
                <a:lnTo>
                  <a:pt x="21600" y="11745"/>
                </a:lnTo>
                <a:cubicBezTo>
                  <a:pt x="21600" y="11741"/>
                  <a:pt x="21600" y="11741"/>
                  <a:pt x="21600" y="11736"/>
                </a:cubicBezTo>
                <a:lnTo>
                  <a:pt x="11676" y="21600"/>
                </a:lnTo>
                <a:close/>
                <a:moveTo>
                  <a:pt x="14368" y="21037"/>
                </a:moveTo>
                <a:lnTo>
                  <a:pt x="21073" y="14284"/>
                </a:lnTo>
                <a:cubicBezTo>
                  <a:pt x="21078" y="14275"/>
                  <a:pt x="21078" y="14266"/>
                  <a:pt x="21082" y="14262"/>
                </a:cubicBezTo>
                <a:lnTo>
                  <a:pt x="14188" y="21100"/>
                </a:lnTo>
                <a:cubicBezTo>
                  <a:pt x="14247" y="21078"/>
                  <a:pt x="14305" y="21060"/>
                  <a:pt x="14368" y="21037"/>
                </a:cubicBezTo>
                <a:close/>
                <a:moveTo>
                  <a:pt x="19263" y="4043"/>
                </a:moveTo>
                <a:lnTo>
                  <a:pt x="4021" y="19232"/>
                </a:lnTo>
                <a:cubicBezTo>
                  <a:pt x="4044" y="19250"/>
                  <a:pt x="4066" y="19268"/>
                  <a:pt x="4089" y="19282"/>
                </a:cubicBezTo>
                <a:lnTo>
                  <a:pt x="19272" y="4052"/>
                </a:lnTo>
                <a:cubicBezTo>
                  <a:pt x="19268" y="4052"/>
                  <a:pt x="19263" y="4047"/>
                  <a:pt x="19263" y="4043"/>
                </a:cubicBezTo>
                <a:close/>
                <a:moveTo>
                  <a:pt x="20771" y="6550"/>
                </a:moveTo>
                <a:lnTo>
                  <a:pt x="6516" y="20745"/>
                </a:lnTo>
                <a:cubicBezTo>
                  <a:pt x="6543" y="20758"/>
                  <a:pt x="6574" y="20772"/>
                  <a:pt x="6601" y="20785"/>
                </a:cubicBezTo>
                <a:lnTo>
                  <a:pt x="20776" y="6559"/>
                </a:lnTo>
                <a:cubicBezTo>
                  <a:pt x="20771" y="6555"/>
                  <a:pt x="20771" y="6555"/>
                  <a:pt x="20771" y="6550"/>
                </a:cubicBezTo>
                <a:close/>
                <a:moveTo>
                  <a:pt x="20092" y="5222"/>
                </a:moveTo>
                <a:lnTo>
                  <a:pt x="5196" y="20065"/>
                </a:lnTo>
                <a:cubicBezTo>
                  <a:pt x="5223" y="20078"/>
                  <a:pt x="5246" y="20096"/>
                  <a:pt x="5273" y="20110"/>
                </a:cubicBezTo>
                <a:lnTo>
                  <a:pt x="20096" y="5236"/>
                </a:lnTo>
                <a:cubicBezTo>
                  <a:pt x="20092" y="5231"/>
                  <a:pt x="20092" y="5227"/>
                  <a:pt x="20092" y="52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00F9D3-9A39-E528-C3D1-C14BBF71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21" y="1788596"/>
            <a:ext cx="715977" cy="7200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8E4AA94-E1F1-D5BF-4E01-D5E2749FE3E2}"/>
              </a:ext>
            </a:extLst>
          </p:cNvPr>
          <p:cNvSpPr txBox="1">
            <a:spLocks/>
          </p:cNvSpPr>
          <p:nvPr/>
        </p:nvSpPr>
        <p:spPr>
          <a:xfrm>
            <a:off x="7472191" y="1888161"/>
            <a:ext cx="3612558" cy="520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err="1">
                <a:latin typeface="Lato Extended"/>
              </a:rPr>
              <a:t>Spatium.xyz</a:t>
            </a:r>
            <a:endParaRPr lang="en-US" sz="2800" b="1" dirty="0">
              <a:latin typeface="Lato Extended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54CF74-DB87-0E5D-D4E5-E205D978C4DA}"/>
              </a:ext>
            </a:extLst>
          </p:cNvPr>
          <p:cNvSpPr txBox="1"/>
          <p:nvPr/>
        </p:nvSpPr>
        <p:spPr>
          <a:xfrm>
            <a:off x="7503735" y="3726641"/>
            <a:ext cx="4308050" cy="25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Group 2:</a:t>
            </a:r>
          </a:p>
          <a:p>
            <a:pPr>
              <a:lnSpc>
                <a:spcPct val="150000"/>
              </a:lnSpc>
            </a:pPr>
            <a:r>
              <a:rPr lang="en-US" dirty="0"/>
              <a:t>BALU BABU</a:t>
            </a:r>
          </a:p>
          <a:p>
            <a:pPr>
              <a:lnSpc>
                <a:spcPct val="150000"/>
              </a:lnSpc>
            </a:pPr>
            <a:r>
              <a:rPr lang="en-US" dirty="0"/>
              <a:t>CHAO LEI</a:t>
            </a:r>
          </a:p>
          <a:p>
            <a:pPr>
              <a:lnSpc>
                <a:spcPct val="150000"/>
              </a:lnSpc>
            </a:pPr>
            <a:r>
              <a:rPr lang="en-US" dirty="0"/>
              <a:t>ROBIN MAK HENG MUN</a:t>
            </a:r>
          </a:p>
          <a:p>
            <a:pPr>
              <a:lnSpc>
                <a:spcPct val="150000"/>
              </a:lnSpc>
            </a:pPr>
            <a:r>
              <a:rPr lang="en-US" dirty="0"/>
              <a:t>VARUN KARTHIK PARTHIBAN</a:t>
            </a:r>
          </a:p>
          <a:p>
            <a:pPr>
              <a:lnSpc>
                <a:spcPct val="150000"/>
              </a:lnSpc>
            </a:pPr>
            <a:r>
              <a:rPr lang="en-US" dirty="0"/>
              <a:t>WONG KIT LONG</a:t>
            </a:r>
          </a:p>
        </p:txBody>
      </p:sp>
    </p:spTree>
    <p:extLst>
      <p:ext uri="{BB962C8B-B14F-4D97-AF65-F5344CB8AC3E}">
        <p14:creationId xmlns:p14="http://schemas.microsoft.com/office/powerpoint/2010/main" val="970278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3003-EF4E-722F-EB00-80CFB4FA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The OLD WAY TO BUY RENTAL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2916C-7600-27F2-D27B-8CAA299F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6432F50-E657-54F2-5CC2-EAF55494E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8"/>
          <a:stretch/>
        </p:blipFill>
        <p:spPr bwMode="auto">
          <a:xfrm>
            <a:off x="1101824" y="1993105"/>
            <a:ext cx="9753600" cy="39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BA418207-E5E6-5375-2023-D659E0A8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Group 2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3EE23DA-5E6D-BB5E-C986-B4BE423C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</p:spTree>
    <p:extLst>
      <p:ext uri="{BB962C8B-B14F-4D97-AF65-F5344CB8AC3E}">
        <p14:creationId xmlns:p14="http://schemas.microsoft.com/office/powerpoint/2010/main" val="183314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DBF6-A9EF-B98D-2903-1A6A4885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791"/>
            <a:ext cx="10515600" cy="1325563"/>
          </a:xfrm>
        </p:spPr>
        <p:txBody>
          <a:bodyPr/>
          <a:lstStyle/>
          <a:p>
            <a:r>
              <a:rPr lang="en-SG" dirty="0"/>
              <a:t>Real Estate Tokenization Structure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BDF64-6AD1-E77B-34F4-14E2ABCA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4146B8-1EFB-C387-62A4-BF92EA70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/>
        </p:blipFill>
        <p:spPr bwMode="auto">
          <a:xfrm>
            <a:off x="752475" y="1200149"/>
            <a:ext cx="10687050" cy="483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96DF8580-F945-123B-B4C2-0F181B61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Group 2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DC3B3A5-C119-8F13-A8EE-186ED829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</p:spTree>
    <p:extLst>
      <p:ext uri="{BB962C8B-B14F-4D97-AF65-F5344CB8AC3E}">
        <p14:creationId xmlns:p14="http://schemas.microsoft.com/office/powerpoint/2010/main" val="333625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036136-F028-3060-9CF1-0F4D45E811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- Skyrocket property price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74E489-F533-631D-D7B1-4B47CB5AD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 SG, the house price to income ratio increased 60% from 2000 to 2020. 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72CD4B-1848-E36F-0839-F068E907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0299" y="3167657"/>
            <a:ext cx="3657600" cy="3657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- Attractive to the young generation</a:t>
            </a:r>
          </a:p>
          <a:p>
            <a:endParaRPr lang="en-US">
              <a:cs typeface="Posterama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0EFEBB9-4EC3-F7AA-5702-1EA15B2F62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299" y="3576727"/>
            <a:ext cx="36576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80% of people aged 21 to 42 are looking for alternative investments other than stocks 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199D7D-54EA-8197-28B1-474F0FEEC9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51383" y="5123140"/>
            <a:ext cx="3962399" cy="365760"/>
          </a:xfrm>
        </p:spPr>
        <p:txBody>
          <a:bodyPr/>
          <a:lstStyle/>
          <a:p>
            <a:r>
              <a:rPr lang="en-US" dirty="0"/>
              <a:t>- The Illiquidity and high barriers of real estate investment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BE55713-13EB-3EFA-68CC-B86E48E3EC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endParaRPr lang="en-US" dirty="0"/>
          </a:p>
          <a:p>
            <a:r>
              <a:rPr lang="en-US" dirty="0"/>
              <a:t>Median price of condo in Singapore is S$</a:t>
            </a:r>
            <a:r>
              <a:rPr lang="en-SG" b="0" i="0" dirty="0">
                <a:solidFill>
                  <a:srgbClr val="353535"/>
                </a:solidFill>
                <a:effectLst/>
              </a:rPr>
              <a:t>1,467,778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F6101FD-B55E-DACC-EF2D-3E2CA8E826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D470D3B-8BCD-9B63-992D-E7CA4C9A79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3BE0127-685E-FC17-EE25-CA7985C893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9B9A96F-9FAB-929F-8BE8-C4F2ADE56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036" y="3291806"/>
            <a:ext cx="3657600" cy="274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2DCBDB4B-A33A-6529-C479-66045A40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518" y="321006"/>
            <a:ext cx="3523129" cy="268389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B4B2-D103-81B2-C262-2A8C073E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D11CC-7D8F-B695-EFCC-270604C4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</p:spTree>
    <p:extLst>
      <p:ext uri="{BB962C8B-B14F-4D97-AF65-F5344CB8AC3E}">
        <p14:creationId xmlns:p14="http://schemas.microsoft.com/office/powerpoint/2010/main" val="377398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Product OVERVIEW</a:t>
            </a:r>
          </a:p>
        </p:txBody>
      </p:sp>
      <p:pic>
        <p:nvPicPr>
          <p:cNvPr id="26" name="Content Placeholder 25" descr="Building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>
            <a:normAutofit/>
          </a:bodyPr>
          <a:lstStyle/>
          <a:p>
            <a:r>
              <a:rPr lang="en-GB" sz="1600" b="1" i="0" dirty="0">
                <a:solidFill>
                  <a:srgbClr val="2D3B45"/>
                </a:solidFill>
                <a:effectLst/>
                <a:latin typeface="Lato Extended"/>
              </a:rPr>
              <a:t>Fractiona</a:t>
            </a:r>
            <a:r>
              <a:rPr lang="en-GB" sz="1600" b="1" dirty="0">
                <a:solidFill>
                  <a:srgbClr val="2D3B45"/>
                </a:solidFill>
                <a:latin typeface="Lato Extended"/>
              </a:rPr>
              <a:t>l real estate investment platform</a:t>
            </a:r>
            <a:endParaRPr lang="en-ZA" sz="1600" noProof="1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GB" sz="1600" dirty="0">
                <a:solidFill>
                  <a:srgbClr val="2D3B45"/>
                </a:solidFill>
                <a:latin typeface="Lato Extended"/>
              </a:rPr>
              <a:t>A </a:t>
            </a:r>
            <a:r>
              <a:rPr lang="en-GB" sz="1600" b="1" i="0" dirty="0">
                <a:solidFill>
                  <a:srgbClr val="2D3B45"/>
                </a:solidFill>
                <a:effectLst/>
                <a:latin typeface="Lato Extended"/>
              </a:rPr>
              <a:t>two-sided platform</a:t>
            </a:r>
            <a:endParaRPr lang="en-ZA" sz="1600" noProof="1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sz="1600" b="1" noProof="1">
                <a:latin typeface=""/>
              </a:rPr>
              <a:t>App</a:t>
            </a:r>
            <a:r>
              <a:rPr lang="en-ZA" sz="1600" noProof="1">
                <a:latin typeface=""/>
              </a:rPr>
              <a:t> &amp; </a:t>
            </a:r>
            <a:r>
              <a:rPr lang="en-ZA" sz="1600" b="1" noProof="1">
                <a:latin typeface=""/>
              </a:rPr>
              <a:t>Website</a:t>
            </a:r>
            <a:r>
              <a:rPr lang="en-ZA" sz="1600" noProof="1">
                <a:latin typeface=""/>
              </a:rPr>
              <a:t> with </a:t>
            </a:r>
            <a:r>
              <a:rPr lang="en-ZA" sz="1600" b="1" noProof="1">
                <a:latin typeface=""/>
              </a:rPr>
              <a:t>Blockchain technology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771D96-7D24-CC36-E21C-3674A2162A39}"/>
              </a:ext>
            </a:extLst>
          </p:cNvPr>
          <p:cNvSpPr txBox="1">
            <a:spLocks/>
          </p:cNvSpPr>
          <p:nvPr/>
        </p:nvSpPr>
        <p:spPr>
          <a:xfrm>
            <a:off x="838200" y="1488440"/>
            <a:ext cx="10515600" cy="277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E25EE0-ADA5-FD92-7AD2-36B85DBF5450}"/>
              </a:ext>
            </a:extLst>
          </p:cNvPr>
          <p:cNvSpPr txBox="1">
            <a:spLocks/>
          </p:cNvSpPr>
          <p:nvPr/>
        </p:nvSpPr>
        <p:spPr>
          <a:xfrm>
            <a:off x="4948238" y="5039414"/>
            <a:ext cx="2630914" cy="1238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</a:pPr>
            <a:r>
              <a:rPr lang="en-GB" sz="1600" dirty="0">
                <a:solidFill>
                  <a:srgbClr val="2D3B45"/>
                </a:solidFill>
              </a:rPr>
              <a:t>C</a:t>
            </a:r>
            <a:r>
              <a:rPr lang="en-GB" sz="1600" i="0" dirty="0">
                <a:solidFill>
                  <a:srgbClr val="2D3B45"/>
                </a:solidFill>
                <a:effectLst/>
              </a:rPr>
              <a:t>onnects land developers &amp; property companies with real estate investors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97F709-B545-D0B2-9738-4D1A1ED7BE24}"/>
              </a:ext>
            </a:extLst>
          </p:cNvPr>
          <p:cNvSpPr txBox="1">
            <a:spLocks/>
          </p:cNvSpPr>
          <p:nvPr/>
        </p:nvSpPr>
        <p:spPr>
          <a:xfrm>
            <a:off x="8001000" y="5039415"/>
            <a:ext cx="2286000" cy="8291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2D3B45"/>
                </a:solidFill>
              </a:rPr>
              <a:t>- convenient </a:t>
            </a:r>
          </a:p>
          <a:p>
            <a:r>
              <a:rPr lang="en-GB" sz="1600" dirty="0">
                <a:solidFill>
                  <a:srgbClr val="2D3B45"/>
                </a:solidFill>
              </a:rPr>
              <a:t>- </a:t>
            </a:r>
            <a:r>
              <a:rPr lang="en-GB" sz="1600" b="0" i="0" dirty="0">
                <a:solidFill>
                  <a:srgbClr val="2D3B45"/>
                </a:solidFill>
                <a:effectLst/>
              </a:rPr>
              <a:t>secure and transparent</a:t>
            </a:r>
            <a:endParaRPr lang="en-US" sz="1600" dirty="0"/>
          </a:p>
        </p:txBody>
      </p:sp>
      <p:pic>
        <p:nvPicPr>
          <p:cNvPr id="8" name="Graphic 7" descr="Bridge scene outline">
            <a:extLst>
              <a:ext uri="{FF2B5EF4-FFF2-40B4-BE49-F238E27FC236}">
                <a16:creationId xmlns:a16="http://schemas.microsoft.com/office/drawing/2014/main" id="{FD7A2DD1-826C-439B-0DE3-358A07715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553629"/>
            <a:ext cx="914400" cy="914400"/>
          </a:xfrm>
          <a:prstGeom prst="rect">
            <a:avLst/>
          </a:prstGeom>
        </p:spPr>
      </p:pic>
      <p:pic>
        <p:nvPicPr>
          <p:cNvPr id="10" name="Graphic 9" descr="Blockchain outline">
            <a:extLst>
              <a:ext uri="{FF2B5EF4-FFF2-40B4-BE49-F238E27FC236}">
                <a16:creationId xmlns:a16="http://schemas.microsoft.com/office/drawing/2014/main" id="{38284608-1F25-940D-218D-26FA44984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800" y="2553629"/>
            <a:ext cx="914400" cy="91440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0EF2FCC-53E6-14BD-2E34-9A7C66C7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99D6163-5E2D-75DB-74CC-C3DD999B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</p:spTree>
    <p:extLst>
      <p:ext uri="{BB962C8B-B14F-4D97-AF65-F5344CB8AC3E}">
        <p14:creationId xmlns:p14="http://schemas.microsoft.com/office/powerpoint/2010/main" val="157589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Main feature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Fractional Ownership for Real Estate Assets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771D96-7D24-CC36-E21C-3674A2162A39}"/>
              </a:ext>
            </a:extLst>
          </p:cNvPr>
          <p:cNvSpPr txBox="1">
            <a:spLocks/>
          </p:cNvSpPr>
          <p:nvPr/>
        </p:nvSpPr>
        <p:spPr>
          <a:xfrm>
            <a:off x="838200" y="1488440"/>
            <a:ext cx="10524564" cy="38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rgbClr val="2D3B45"/>
                </a:solidFill>
              </a:rPr>
              <a:t>End-to-end Solution throughout </a:t>
            </a:r>
            <a:r>
              <a:rPr lang="en-SG" sz="2400" b="0" i="0">
                <a:solidFill>
                  <a:srgbClr val="000000"/>
                </a:solidFill>
                <a:effectLst/>
              </a:rPr>
              <a:t>Property Investment Lifecycle:</a:t>
            </a:r>
            <a:endParaRPr lang="en-US" sz="2400"/>
          </a:p>
        </p:txBody>
      </p:sp>
      <p:sp>
        <p:nvSpPr>
          <p:cNvPr id="113" name="Text Placeholder 31">
            <a:extLst>
              <a:ext uri="{FF2B5EF4-FFF2-40B4-BE49-F238E27FC236}">
                <a16:creationId xmlns:a16="http://schemas.microsoft.com/office/drawing/2014/main" id="{9E89F3E3-A00A-BBA0-CFCD-3172C937B69D}"/>
              </a:ext>
            </a:extLst>
          </p:cNvPr>
          <p:cNvSpPr txBox="1">
            <a:spLocks/>
          </p:cNvSpPr>
          <p:nvPr/>
        </p:nvSpPr>
        <p:spPr>
          <a:xfrm>
            <a:off x="151359" y="1981466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600" dirty="0">
                <a:cs typeface="Calibri Light"/>
              </a:rPr>
              <a:t>Property Launch</a:t>
            </a:r>
            <a:endParaRPr lang="en-ZA" sz="1600" dirty="0"/>
          </a:p>
        </p:txBody>
      </p:sp>
      <p:sp>
        <p:nvSpPr>
          <p:cNvPr id="114" name="Text Placeholder 32">
            <a:extLst>
              <a:ext uri="{FF2B5EF4-FFF2-40B4-BE49-F238E27FC236}">
                <a16:creationId xmlns:a16="http://schemas.microsoft.com/office/drawing/2014/main" id="{D5CDD93B-3FE6-72CF-4DC1-456009DCE32D}"/>
              </a:ext>
            </a:extLst>
          </p:cNvPr>
          <p:cNvSpPr txBox="1">
            <a:spLocks/>
          </p:cNvSpPr>
          <p:nvPr/>
        </p:nvSpPr>
        <p:spPr>
          <a:xfrm>
            <a:off x="143398" y="3198384"/>
            <a:ext cx="2093898" cy="23833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000000"/>
                </a:solidFill>
              </a:rPr>
              <a:t> </a:t>
            </a:r>
            <a:r>
              <a:rPr lang="en-SG" sz="1600" b="0" i="0" dirty="0">
                <a:solidFill>
                  <a:srgbClr val="000000"/>
                </a:solidFill>
                <a:effectLst/>
              </a:rPr>
              <a:t>Property developers use our platform to launch their properties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SG" sz="1600" b="1" dirty="0">
                <a:solidFill>
                  <a:srgbClr val="000000"/>
                </a:solidFill>
              </a:rPr>
              <a:t> </a:t>
            </a:r>
            <a:r>
              <a:rPr lang="en-SG" sz="1600" b="1" i="0" dirty="0">
                <a:solidFill>
                  <a:srgbClr val="000000"/>
                </a:solidFill>
                <a:effectLst/>
              </a:rPr>
              <a:t>Virtual viewing</a:t>
            </a:r>
            <a:r>
              <a:rPr lang="en-SG" sz="16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SG" sz="1600" b="1" i="0" dirty="0">
                <a:solidFill>
                  <a:srgbClr val="000000"/>
                </a:solidFill>
                <a:effectLst/>
              </a:rPr>
              <a:t>information</a:t>
            </a:r>
            <a:r>
              <a:rPr lang="en-SG" sz="1600" b="0" i="0" dirty="0">
                <a:solidFill>
                  <a:srgbClr val="000000"/>
                </a:solidFill>
                <a:effectLst/>
              </a:rPr>
              <a:t> are available for potential buyers.</a:t>
            </a:r>
          </a:p>
        </p:txBody>
      </p:sp>
      <p:sp>
        <p:nvSpPr>
          <p:cNvPr id="115" name="Text Placeholder 31">
            <a:extLst>
              <a:ext uri="{FF2B5EF4-FFF2-40B4-BE49-F238E27FC236}">
                <a16:creationId xmlns:a16="http://schemas.microsoft.com/office/drawing/2014/main" id="{45DDCBD4-F964-856D-04CF-F3AFE58E2262}"/>
              </a:ext>
            </a:extLst>
          </p:cNvPr>
          <p:cNvSpPr txBox="1">
            <a:spLocks/>
          </p:cNvSpPr>
          <p:nvPr/>
        </p:nvSpPr>
        <p:spPr>
          <a:xfrm>
            <a:off x="2620090" y="1999361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600">
                <a:cs typeface="Calibri Light"/>
              </a:rPr>
              <a:t>Property Sale</a:t>
            </a:r>
            <a:endParaRPr lang="en-ZA" sz="1600"/>
          </a:p>
        </p:txBody>
      </p:sp>
      <p:sp>
        <p:nvSpPr>
          <p:cNvPr id="152" name="Text Placeholder 31">
            <a:extLst>
              <a:ext uri="{FF2B5EF4-FFF2-40B4-BE49-F238E27FC236}">
                <a16:creationId xmlns:a16="http://schemas.microsoft.com/office/drawing/2014/main" id="{09EADE03-A97B-68AB-81B6-DABE7C27E8AB}"/>
              </a:ext>
            </a:extLst>
          </p:cNvPr>
          <p:cNvSpPr txBox="1">
            <a:spLocks/>
          </p:cNvSpPr>
          <p:nvPr/>
        </p:nvSpPr>
        <p:spPr>
          <a:xfrm>
            <a:off x="5088821" y="1999361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600" b="1">
                <a:solidFill>
                  <a:schemeClr val="tx1"/>
                </a:solidFill>
                <a:latin typeface="+mn-lt"/>
              </a:rPr>
              <a:t>Rent</a:t>
            </a:r>
            <a:endParaRPr lang="en-US"/>
          </a:p>
        </p:txBody>
      </p:sp>
      <p:sp>
        <p:nvSpPr>
          <p:cNvPr id="154" name="Text Placeholder 31">
            <a:extLst>
              <a:ext uri="{FF2B5EF4-FFF2-40B4-BE49-F238E27FC236}">
                <a16:creationId xmlns:a16="http://schemas.microsoft.com/office/drawing/2014/main" id="{AAFAD62D-C96B-12FB-77DD-BD35B3C17E71}"/>
              </a:ext>
            </a:extLst>
          </p:cNvPr>
          <p:cNvSpPr txBox="1">
            <a:spLocks/>
          </p:cNvSpPr>
          <p:nvPr/>
        </p:nvSpPr>
        <p:spPr>
          <a:xfrm>
            <a:off x="7557552" y="1998731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600"/>
              <a:t>Maintenance</a:t>
            </a:r>
            <a:endParaRPr lang="en-ZA" sz="1600">
              <a:cs typeface="Posterama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D81BCA16-B0BF-4B73-7395-898872BF4E1D}"/>
              </a:ext>
            </a:extLst>
          </p:cNvPr>
          <p:cNvCxnSpPr/>
          <p:nvPr/>
        </p:nvCxnSpPr>
        <p:spPr>
          <a:xfrm>
            <a:off x="6824" y="3126794"/>
            <a:ext cx="10044752" cy="0"/>
          </a:xfrm>
          <a:prstGeom prst="line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 Placeholder 32">
            <a:extLst>
              <a:ext uri="{FF2B5EF4-FFF2-40B4-BE49-F238E27FC236}">
                <a16:creationId xmlns:a16="http://schemas.microsoft.com/office/drawing/2014/main" id="{29377999-DF19-C1E4-81A0-0E67C6D16F6B}"/>
              </a:ext>
            </a:extLst>
          </p:cNvPr>
          <p:cNvSpPr txBox="1">
            <a:spLocks/>
          </p:cNvSpPr>
          <p:nvPr/>
        </p:nvSpPr>
        <p:spPr>
          <a:xfrm>
            <a:off x="2671817" y="3198384"/>
            <a:ext cx="2417003" cy="34569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000000"/>
                </a:solidFill>
              </a:rPr>
              <a:t> </a:t>
            </a:r>
            <a:r>
              <a:rPr lang="en-SG" sz="1600" b="0" i="0" dirty="0">
                <a:solidFill>
                  <a:srgbClr val="000000"/>
                </a:solidFill>
                <a:effectLst/>
              </a:rPr>
              <a:t>Buyers have the option to purchase a whole unit or a </a:t>
            </a:r>
            <a:r>
              <a:rPr lang="en-SG" sz="1600" b="1" i="0" dirty="0">
                <a:solidFill>
                  <a:srgbClr val="000000"/>
                </a:solidFill>
                <a:effectLst/>
              </a:rPr>
              <a:t>fractional share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000000"/>
                </a:solidFill>
              </a:rPr>
              <a:t> </a:t>
            </a:r>
            <a:r>
              <a:rPr lang="en-SG" sz="1600" b="0" i="0" dirty="0">
                <a:solidFill>
                  <a:srgbClr val="000000"/>
                </a:solidFill>
                <a:effectLst/>
              </a:rPr>
              <a:t>Upon purchase, buyers receive a </a:t>
            </a:r>
            <a:r>
              <a:rPr lang="en-SG" sz="1600" b="1" i="0" dirty="0">
                <a:solidFill>
                  <a:srgbClr val="000000"/>
                </a:solidFill>
                <a:effectLst/>
              </a:rPr>
              <a:t>blockchain verified deed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000000"/>
                </a:solidFill>
              </a:rPr>
              <a:t> </a:t>
            </a:r>
            <a:r>
              <a:rPr lang="en-SG" sz="1600" b="0" i="0" dirty="0">
                <a:solidFill>
                  <a:srgbClr val="000000"/>
                </a:solidFill>
                <a:effectLst/>
              </a:rPr>
              <a:t>Sellers can trade their property tokens on the </a:t>
            </a:r>
            <a:r>
              <a:rPr lang="en-SG" sz="1600" b="1" i="0" dirty="0">
                <a:solidFill>
                  <a:srgbClr val="000000"/>
                </a:solidFill>
                <a:effectLst/>
              </a:rPr>
              <a:t>secondary market</a:t>
            </a:r>
          </a:p>
        </p:txBody>
      </p:sp>
      <p:sp>
        <p:nvSpPr>
          <p:cNvPr id="161" name="Text Placeholder 32">
            <a:extLst>
              <a:ext uri="{FF2B5EF4-FFF2-40B4-BE49-F238E27FC236}">
                <a16:creationId xmlns:a16="http://schemas.microsoft.com/office/drawing/2014/main" id="{057209A7-DA12-AFCD-C028-F7A7C133FE80}"/>
              </a:ext>
            </a:extLst>
          </p:cNvPr>
          <p:cNvSpPr txBox="1">
            <a:spLocks/>
          </p:cNvSpPr>
          <p:nvPr/>
        </p:nvSpPr>
        <p:spPr>
          <a:xfrm>
            <a:off x="7609279" y="3198382"/>
            <a:ext cx="2345425" cy="23833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a typeface="+mn-lt"/>
                <a:cs typeface="+mn-lt"/>
              </a:rPr>
              <a:t> Our company offers a range of maintenance services, including cleaning and repairs, to ensure the upkeep and functionality of the properties </a:t>
            </a:r>
            <a:endParaRPr lang="en-US" sz="1600" dirty="0">
              <a:solidFill>
                <a:srgbClr val="404040"/>
              </a:solidFill>
            </a:endParaRPr>
          </a:p>
        </p:txBody>
      </p:sp>
      <p:sp>
        <p:nvSpPr>
          <p:cNvPr id="162" name="Text Placeholder 32">
            <a:extLst>
              <a:ext uri="{FF2B5EF4-FFF2-40B4-BE49-F238E27FC236}">
                <a16:creationId xmlns:a16="http://schemas.microsoft.com/office/drawing/2014/main" id="{7D46CFE0-566C-4A38-E123-2D06134FCA68}"/>
              </a:ext>
            </a:extLst>
          </p:cNvPr>
          <p:cNvSpPr txBox="1">
            <a:spLocks/>
          </p:cNvSpPr>
          <p:nvPr/>
        </p:nvSpPr>
        <p:spPr>
          <a:xfrm>
            <a:off x="5140549" y="3198382"/>
            <a:ext cx="1742147" cy="23833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000000"/>
                </a:solidFill>
                <a:ea typeface="+mn-lt"/>
                <a:cs typeface="+mn-lt"/>
              </a:rPr>
              <a:t> The </a:t>
            </a:r>
            <a:r>
              <a:rPr lang="en-SG" sz="1600" b="1" dirty="0">
                <a:solidFill>
                  <a:srgbClr val="000000"/>
                </a:solidFill>
                <a:ea typeface="+mn-lt"/>
                <a:cs typeface="+mn-lt"/>
              </a:rPr>
              <a:t>rent </a:t>
            </a:r>
            <a:r>
              <a:rPr lang="en-SG" sz="1600" dirty="0">
                <a:solidFill>
                  <a:srgbClr val="000000"/>
                </a:solidFill>
                <a:ea typeface="+mn-lt"/>
                <a:cs typeface="+mn-lt"/>
              </a:rPr>
              <a:t>received will be allocated to investors based on their ownership proportion</a:t>
            </a:r>
            <a:endParaRPr lang="en-SG" sz="1600" b="0" i="0" dirty="0">
              <a:solidFill>
                <a:srgbClr val="000000"/>
              </a:solidFill>
              <a:effectLst/>
              <a:ea typeface="+mn-lt"/>
              <a:cs typeface="+mn-lt"/>
            </a:endParaRPr>
          </a:p>
        </p:txBody>
      </p:sp>
      <p:pic>
        <p:nvPicPr>
          <p:cNvPr id="10" name="Picture 9" descr="A screen shot of a phone&#10;&#10;Description automatically generated">
            <a:extLst>
              <a:ext uri="{FF2B5EF4-FFF2-40B4-BE49-F238E27FC236}">
                <a16:creationId xmlns:a16="http://schemas.microsoft.com/office/drawing/2014/main" id="{494F3A9A-E15A-CB79-D2D7-39C2520A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341" y="1387047"/>
            <a:ext cx="2770094" cy="39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3AA611B7-C651-49A9-52EC-463FA7331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3736" y="1566746"/>
            <a:ext cx="1631770" cy="3538654"/>
          </a:xfrm>
          <a:prstGeom prst="rect">
            <a:avLst/>
          </a:prstGeom>
        </p:spPr>
      </p:pic>
      <p:pic>
        <p:nvPicPr>
          <p:cNvPr id="17" name="Picture 16" descr="A black rectangular cell phone&#10;&#10;Description automatically generated">
            <a:extLst>
              <a:ext uri="{FF2B5EF4-FFF2-40B4-BE49-F238E27FC236}">
                <a16:creationId xmlns:a16="http://schemas.microsoft.com/office/drawing/2014/main" id="{80279663-5603-44EC-7659-FE47BA49A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302" y="932986"/>
            <a:ext cx="4843346" cy="4843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Other Features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6859" y="1561357"/>
            <a:ext cx="2284413" cy="2743200"/>
          </a:xfrm>
        </p:spPr>
        <p:txBody>
          <a:bodyPr>
            <a:normAutofit/>
          </a:bodyPr>
          <a:lstStyle/>
          <a:p>
            <a:r>
              <a:rPr lang="en-GB" sz="1400" b="1" i="0">
                <a:solidFill>
                  <a:srgbClr val="2D3B45"/>
                </a:solidFill>
                <a:effectLst/>
                <a:latin typeface="Lato Extended"/>
              </a:rPr>
              <a:t>Market Research</a:t>
            </a:r>
            <a:endParaRPr lang="en-ZA" noProof="1"/>
          </a:p>
        </p:txBody>
      </p:sp>
      <p:pic>
        <p:nvPicPr>
          <p:cNvPr id="28" name="Content Placeholder 27" descr="Group outline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0659" y="1948706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3272" y="1564532"/>
            <a:ext cx="2282825" cy="2743200"/>
          </a:xfrm>
        </p:spPr>
        <p:txBody>
          <a:bodyPr>
            <a:normAutofit/>
          </a:bodyPr>
          <a:lstStyle/>
          <a:p>
            <a:r>
              <a:rPr lang="en-SG" b="0" i="0">
                <a:solidFill>
                  <a:srgbClr val="000000"/>
                </a:solidFill>
                <a:effectLst/>
                <a:latin typeface="-apple-system"/>
              </a:rPr>
              <a:t>Community Engagement</a:t>
            </a:r>
            <a:endParaRPr lang="en-ZA" noProof="1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15147" y="1559243"/>
            <a:ext cx="2283712" cy="2743200"/>
          </a:xfrm>
        </p:spPr>
        <p:txBody>
          <a:bodyPr vert="horz" lIns="365760" tIns="1554480" rIns="365760" bIns="45720" rtlCol="0" anchor="t">
            <a:noAutofit/>
          </a:bodyPr>
          <a:lstStyle/>
          <a:p>
            <a:r>
              <a:rPr lang="en-SG" b="0" i="0">
                <a:solidFill>
                  <a:srgbClr val="000000"/>
                </a:solidFill>
                <a:effectLst/>
                <a:latin typeface="-apple-system"/>
              </a:rPr>
              <a:t>Performance Dashboard</a:t>
            </a:r>
            <a:endParaRPr lang="en-ZA" b="1" noProof="1">
              <a:latin typeface="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6859" y="1561523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62593" y="1563795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15147" y="1559243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12861" y="1561523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771D96-7D24-CC36-E21C-3674A2162A39}"/>
              </a:ext>
            </a:extLst>
          </p:cNvPr>
          <p:cNvSpPr txBox="1">
            <a:spLocks/>
          </p:cNvSpPr>
          <p:nvPr/>
        </p:nvSpPr>
        <p:spPr>
          <a:xfrm>
            <a:off x="838200" y="1488440"/>
            <a:ext cx="10515600" cy="2779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E25EE0-ADA5-FD92-7AD2-36B85DBF5450}"/>
              </a:ext>
            </a:extLst>
          </p:cNvPr>
          <p:cNvSpPr txBox="1">
            <a:spLocks/>
          </p:cNvSpPr>
          <p:nvPr/>
        </p:nvSpPr>
        <p:spPr>
          <a:xfrm>
            <a:off x="3460096" y="4430659"/>
            <a:ext cx="2962063" cy="829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b="0" i="0" dirty="0">
                <a:solidFill>
                  <a:srgbClr val="000000"/>
                </a:solidFill>
                <a:effectLst/>
              </a:rPr>
              <a:t>Our platform facilitates </a:t>
            </a:r>
            <a:r>
              <a:rPr lang="en-SG" b="1" i="0" dirty="0">
                <a:solidFill>
                  <a:srgbClr val="000000"/>
                </a:solidFill>
                <a:effectLst/>
              </a:rPr>
              <a:t>lively discussions and forums</a:t>
            </a:r>
            <a:r>
              <a:rPr lang="en-SG" b="0" i="0" dirty="0">
                <a:solidFill>
                  <a:srgbClr val="000000"/>
                </a:solidFill>
                <a:effectLst/>
              </a:rPr>
              <a:t> among customers, creating a vibrant community where they can share insights, exchange ideas, and provide valuable feedback to enhance their investment strategies.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97F709-B545-D0B2-9738-4D1A1ED7BE24}"/>
              </a:ext>
            </a:extLst>
          </p:cNvPr>
          <p:cNvSpPr txBox="1">
            <a:spLocks/>
          </p:cNvSpPr>
          <p:nvPr/>
        </p:nvSpPr>
        <p:spPr>
          <a:xfrm>
            <a:off x="6512859" y="4430659"/>
            <a:ext cx="2286000" cy="829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solidFill>
                  <a:srgbClr val="000000"/>
                </a:solidFill>
              </a:rPr>
              <a:t> </a:t>
            </a:r>
            <a:r>
              <a:rPr lang="en-SG" b="0" i="0" dirty="0">
                <a:solidFill>
                  <a:srgbClr val="000000"/>
                </a:solidFill>
                <a:effectLst/>
              </a:rPr>
              <a:t>A </a:t>
            </a:r>
            <a:r>
              <a:rPr lang="en-SG" b="1" i="0" dirty="0">
                <a:solidFill>
                  <a:srgbClr val="000000"/>
                </a:solidFill>
                <a:effectLst/>
              </a:rPr>
              <a:t>clear visualization</a:t>
            </a:r>
            <a:r>
              <a:rPr lang="en-SG" b="0" i="0" dirty="0">
                <a:solidFill>
                  <a:srgbClr val="000000"/>
                </a:solidFill>
                <a:effectLst/>
              </a:rPr>
              <a:t> of their personal portfolios and their performance. This enables them to easily track their progress and make data-driven decisions to optimize their investments.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E1A856-4E37-8476-1B01-1B5B5B211725}"/>
              </a:ext>
            </a:extLst>
          </p:cNvPr>
          <p:cNvSpPr txBox="1">
            <a:spLocks/>
          </p:cNvSpPr>
          <p:nvPr/>
        </p:nvSpPr>
        <p:spPr>
          <a:xfrm>
            <a:off x="416858" y="4430659"/>
            <a:ext cx="2952538" cy="829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dirty="0"/>
              <a:t>We provide </a:t>
            </a:r>
            <a:r>
              <a:rPr lang="en-SG" b="0" i="0" dirty="0">
                <a:solidFill>
                  <a:srgbClr val="000000"/>
                </a:solidFill>
                <a:effectLst/>
              </a:rPr>
              <a:t>regular research on </a:t>
            </a:r>
            <a:r>
              <a:rPr lang="en-SG" b="1" i="0" dirty="0">
                <a:solidFill>
                  <a:srgbClr val="000000"/>
                </a:solidFill>
                <a:effectLst/>
              </a:rPr>
              <a:t>market trends</a:t>
            </a:r>
            <a:r>
              <a:rPr lang="en-SG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SG" b="1" i="0" dirty="0">
                <a:solidFill>
                  <a:srgbClr val="000000"/>
                </a:solidFill>
                <a:effectLst/>
              </a:rPr>
              <a:t>policy changes</a:t>
            </a:r>
            <a:r>
              <a:rPr lang="en-SG" b="0" i="0" dirty="0">
                <a:solidFill>
                  <a:srgbClr val="000000"/>
                </a:solidFill>
                <a:effectLst/>
              </a:rPr>
              <a:t>, empowering investor to make informed investment decisions based on the latest information</a:t>
            </a:r>
            <a:endParaRPr lang="en-US" dirty="0"/>
          </a:p>
        </p:txBody>
      </p:sp>
      <p:pic>
        <p:nvPicPr>
          <p:cNvPr id="10" name="Graphic 9" descr="Research outline">
            <a:extLst>
              <a:ext uri="{FF2B5EF4-FFF2-40B4-BE49-F238E27FC236}">
                <a16:creationId xmlns:a16="http://schemas.microsoft.com/office/drawing/2014/main" id="{594AAF48-47C1-9F17-AE5A-4A3A309A1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971" y="1968191"/>
            <a:ext cx="914400" cy="914400"/>
          </a:xfrm>
          <a:prstGeom prst="rect">
            <a:avLst/>
          </a:prstGeom>
        </p:spPr>
      </p:pic>
      <p:pic>
        <p:nvPicPr>
          <p:cNvPr id="15" name="Graphic 14" descr="Gauge outline">
            <a:extLst>
              <a:ext uri="{FF2B5EF4-FFF2-40B4-BE49-F238E27FC236}">
                <a16:creationId xmlns:a16="http://schemas.microsoft.com/office/drawing/2014/main" id="{7302FBF1-8E1D-AFC6-C1F0-DA71890EB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9971" y="18938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2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66" y="-74815"/>
            <a:ext cx="10515600" cy="1325563"/>
          </a:xfrm>
        </p:spPr>
        <p:txBody>
          <a:bodyPr/>
          <a:lstStyle/>
          <a:p>
            <a:pPr algn="l"/>
            <a:r>
              <a:rPr lang="en-ZA"/>
              <a:t>VALUE PROPOSITION CANVAS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Group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Fractional Ownership for Real Estate Assets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/>
          </a:p>
        </p:txBody>
      </p:sp>
      <p:grpSp>
        <p:nvGrpSpPr>
          <p:cNvPr id="2" name="Picture Placeholder 57" descr="abstract colorful illustration of buildings">
            <a:extLst>
              <a:ext uri="{FF2B5EF4-FFF2-40B4-BE49-F238E27FC236}">
                <a16:creationId xmlns:a16="http://schemas.microsoft.com/office/drawing/2014/main" id="{3E2F7A87-F60F-010E-E4A2-FD8F47EF8EE7}"/>
              </a:ext>
            </a:extLst>
          </p:cNvPr>
          <p:cNvGrpSpPr>
            <a:grpSpLocks noChangeAspect="1"/>
          </p:cNvGrpSpPr>
          <p:nvPr/>
        </p:nvGrpSpPr>
        <p:grpSpPr>
          <a:xfrm>
            <a:off x="9388470" y="1825691"/>
            <a:ext cx="2819877" cy="5040000"/>
            <a:chOff x="8485632" y="182880"/>
            <a:chExt cx="3734545" cy="667479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F80796D-3972-DCCB-3E60-D36CF532235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35BF3A3-8CCD-AD67-6B1A-693F5E5E10AD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B41137A-F9E0-FB3E-9E48-398CDE04E0E1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4C5E94B-C961-9276-9B58-29F2D05D151D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7300DF-D831-B8ED-497D-F5C3C76ADFB9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D90542D-70E2-5A25-4C34-5C8D8D29BABE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035BFC1-E705-1BE9-EAC4-E9BB52B02EF5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690A417-3919-FCD1-05EC-5B2BBE9041AB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1EFE1F-63C9-FFEE-E20B-E2621B97E198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42D4AE-AD27-4237-1868-EE83B6D20140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D175A9-ED01-7144-63EF-DD34B6B369C0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F64273-AA14-1E8E-A75E-2348D9BB4B58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6F5F9C-6506-8252-348B-B1461D09BD05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2C6D526-2AE0-74C7-FC1C-29F0412D8B5E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B99924-89C6-F2D1-0898-97BCAD320215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A67AAE-4B44-83E6-9EE6-D6F63007481D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BA85B1-55DA-C241-376B-72680E19178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D6A6DA-26B2-2EBF-3C51-BD9E5F780B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364F73-D6A0-78AC-F9A9-989F5089E07C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A14F838-CD07-7800-1FD0-1F3DC9C572C2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AD0F69-0AA9-D150-BC5F-F0A2B9EE098C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E893AD-66A6-E891-4BCB-0EF91519A2E2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48C023-2076-37D1-5314-47684C98E85F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928682F-4C62-BF35-FE5B-BAAC45AB71C0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5FC9DB-83E1-AF2F-E2E9-6CDA0B4D6A78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36DADF-C4E3-6565-A6AD-7F875086CF7F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3A7C14B-97A1-7B20-F2F1-F0BC44DC9C28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3AFD80-ACED-68A0-E166-FB85A2930B80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AD36742-CC1D-F008-D427-B20FCBFECD42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357E392-2DF3-5E75-3E85-6E605248A6BA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F19486E-84D5-C891-E071-50E5BBDFEF70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93E145A-D7EE-0BC3-98DD-3983D85F9343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A4D8CB-3B9C-3F8E-7A37-C85E076F2C79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1E57107-FA66-F7CC-CDCF-BB860E6FDD48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078E3FA-A472-7C85-2AB4-ACEAA6C63A69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240A48-49B4-23AE-DBDA-EE5987E15DC8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A1FA6AD-0ECE-2ED8-D0E4-B778B9680E18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875627-8194-3E5D-6E44-2BF1677AAC93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64A30DA-20BB-9401-EF73-D344F0B26E65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91CDE1-1370-2C29-E62E-9E761BDDCBD2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6EB05A9-42AE-70F5-830B-34175DE8092F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DA13AE-0D43-D844-D43F-A9142FAADE04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F456898-5264-96D3-C279-CBCBEF643B79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DE4F7AF-2B64-6B84-CD5A-6C41313FCA7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5A936E2-1A95-3985-F534-62E1588A84B9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E0A2576-2725-8D22-D1AF-376F70CC8824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84D148-373C-5805-0A02-039C472C96DE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8196C3-30C4-2CC8-2F6C-C8626C03F997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43AC91F-6B72-581C-7EB8-2E8CCF5CECCE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29BE234-DC88-73B3-7E8C-523FDA1B3E05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B1A0C9-DE73-76CF-B280-790E1E78C9AF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9861F7A-78EC-518D-A930-2EF1AB3CF7E7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74002C7-90FC-18E2-D8EE-41F2D8D0D5D5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779FCC0-5490-FA53-061F-873D2F2B1D76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2776A10-83D2-115D-5269-F87A36A64BBE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A907208-D8D5-661B-8C88-708D2CEBB9C9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6031F1E-4E4D-F69F-8E85-9950168217C2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AFFC787-2108-4706-B649-E19913D09A5D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CB456A-E767-3CBE-FB9A-007458836D10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9DDB1D-6633-B93B-2BFF-4964A84E6BAB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BE1553F-C565-630C-10F3-3EFDD8A4D1EC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08FEDA7-181E-8451-6325-F1F48DF90290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47A068E-C6AF-4AAE-586A-5F44100CCB0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8EC9935-AF61-B293-23B3-E5609C7647A2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0B8218F-E5FA-F0BA-0FA1-9702B1B82E6D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9CE9F50-D506-9B70-F94A-BE5850EDE937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A4F96DF-5893-C78F-6139-5F79D0A03C28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4BB4DE3-A0FB-077C-575D-180C04BD98DA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6416575-3630-B14E-AC69-EB360C7BB0C0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56AF80F-F87B-94F9-BDE1-39C42E8106A4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A6BB8FA-6B8A-6854-3E46-49170521F818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4F6F649-3013-92FE-1B1B-C431AB26328D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E272CC5-3CA9-7B8B-82DD-77A59456F913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DD75E6-3F71-983C-2D62-97B7B2D0A70A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B4EAA21-529D-8178-0B53-024BD3F350A5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DDAAE95-7867-6A79-5FF6-2A6B915F653B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D7E89E-D311-564D-B78C-A341AEAB87AF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E6FC9A6-F8C4-EC08-8D86-0531C8FEEF14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FCCB3AF-827A-1BA5-E4C9-8D632B108858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9414FB0-5550-0D0E-FB3B-1FBA2783778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3BF8313-97B3-0DE3-2540-F0025C283B3E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2B2AE0-C933-4B63-3395-6008642D56B2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11A2DF2-A6FD-5C36-F5C4-BEB0E4F312C4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E7E855E-EFBF-E919-532A-66936D407DB0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4030092-150F-53AB-572D-450406E54A72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A4C45E1-0037-D387-2774-250982985024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C3B3C03-4D07-2DC2-4141-CEC8E9BF4EEB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7207B9A-0E7B-6627-D61D-5D9C421A1ED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382DCF-DC6D-7EA7-2E87-9C210E9D8D64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3DBF59C-EC5C-BE08-5312-980669545D84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0FDEC60-7548-5B75-01FE-6927BCFB4111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0FD9767-BEC7-6CE3-08DC-0E0722E6BDF1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A6C9E45-2752-5823-6388-7D2844619186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FE97277-4910-47F7-20E0-C548E8704C6A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0583B09-BEAD-714A-9140-6664B279DF8C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E76D3D0-49B7-AE26-E61D-EBC917C82B2E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DD2B073-6D1A-AA82-23CF-F8DDED61625C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025BA04-DB47-45EC-D290-2805E2722DCF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536447D-C332-FFE0-B09C-A46F4AD887BB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1CB416D-63B7-55D3-B68F-C0C21868214B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BA67E9-D2DB-FF53-8E68-1A397F202DE5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1E6951-331C-5C96-41DF-A9562C066491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363729F-557F-8117-B3A5-C071C86DF980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DD6C29B-A667-635B-B785-F78927377720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45DA607-B23E-8982-32BA-3B56227F8151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D7C7E91-33BF-9D81-31A8-F1497028D672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9E5194-EADE-FE5B-BC51-51719D76BE6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BCB6F42-709D-7C60-8A66-EDFC6D3C03CC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2E6E1F8-EF57-4695-4115-7B4A61B01045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61E6157-60B2-9A0A-D160-5706B6336B02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C6A5F0E-CD14-6400-5DE3-A9A64465E067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41AFA7A-6629-89CE-7423-FDD1DBBC45A0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6BED3F1-0394-1D7D-8655-8782628A03E0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DD6AAD0-F09C-BEB2-EB58-C847188A00C9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1E42F7B-DBB2-8AC5-C25C-4EBBAE740D36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17C802B-A0F9-2E66-C9AF-56EDEF69B3A3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137ED12-392D-EF2F-6DBC-854D48F593D8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125E33A-A5C3-7507-11CB-8C3969FC71D4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C8860BE-A3A8-73DC-A25F-6D8B830CE25E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86445D9-C43A-0E05-4040-202EC300F79A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2141CF4-197F-72C7-EE78-98459F604C08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183894E-801F-61DA-BC66-5C24EF851C7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B82892B-2071-8694-BFC5-061FFD45071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6B28843-7794-08B8-C09D-2535E7C66AE3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294FB89-92FE-9AAC-C318-83791807D69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7613DA8-0F57-2895-FEE8-549322AC459F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57A0887-555A-C97B-15AE-92E9DDB7760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6E631F2-12C0-182C-2C3F-58B3AA556F41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D6B778C-434A-4DD3-C51F-15B2C472635A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CBD6F47-EE9A-AD1E-B606-74361840EB88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7245C0B-30B2-4855-9A74-CA3E767FA5B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BCF3195-6D06-9F76-510B-0407C7BF7137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C077004-E866-1FB4-1553-A019A26C04C2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F32EE03-5A26-4773-C9D3-4680C548FB76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E064F56-A374-75AE-FF11-77AF55E5E120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CD17F09-BA01-075D-88BF-C4F136CD4491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4EC6ED4-95AC-0AA0-6296-ECC66CACF89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53518F3-0C5F-0176-FC8C-7EE722D3758D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61690F9-1E1E-AD2B-50A7-7A091C5F0E49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E033D2-EBFB-9681-F8A8-AC93F5158D9E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2571E85-8209-EA0F-5573-4F03D89EF7A3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FF19A7E-D40E-E3AD-3DED-EB87C8E218B7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64A21BB-187F-0911-63DA-40EDD6D18DA4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BAC6AF9-9DF2-39AF-C415-367C1365D08D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DF11E21-7375-2C1F-3008-35E95078AEAC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7029F2F-C9BB-375A-7997-2074B029FDC1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A7D6B47-6601-8C08-C4DC-6C4279F89704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ADF907E-588A-E719-D15B-0A59EACA0EC9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E533457-69DD-8727-2E39-4603CFEFB823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434936C-3DF0-0682-CA46-41CE1565B431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204351-D877-442D-4796-E0EDC9323C15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BD7B2A-2F3B-AC72-47AC-11A20BEB453B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9BA227F-26A0-8435-908C-83168781E647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FF9B782-D84C-E7B3-7C8D-2B7890937BF8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E028AE7-BA50-62E5-F92E-B43B744159BC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6CB2C52-E7FA-41AC-1316-10AEB1D416F3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2DC4DB9-3089-5B5A-C7C9-6B6BF24E6C0C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5F56610-15B5-300C-9754-1A83F6FB759E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37B212A-51C8-B71A-8D41-D278E10DC3A0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D9E2D24-5272-5322-155D-7382AF997890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15864CF-D0D2-3BBD-CA37-129FA0C0FB36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0EF2359-5B0A-7B47-254E-FE2649AC1A78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729E2E-798F-2CE9-E1A7-D2B8A28EFDE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0DAA7CD-3914-8316-C226-59CFD08850BB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08C83AA-B2BE-77D4-2E2C-81B9B66EAA21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D575D25-4585-1431-6786-F33099DA42AE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44958A4-03AE-F0BC-A2FD-B84B7C329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6A870D9-3A74-5174-72B2-9EE7690EB789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B1F28EC-33E5-8C4F-8BCC-4F1938C826A9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502880A-6443-9391-CD3F-ABC2D7CE4194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3A09342-BE0D-78B7-C9C6-C46F1F0CF008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74B5C38-463F-3021-55F4-EAC9D26F230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EF55E99-397A-9352-B6C6-2B969C558A7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9548483-8679-5243-09A2-A6C3B400D290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E494C23-DCA8-1DF1-8DC3-38082DB609B3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FDEE3BA-6139-9B38-DD2C-BC6C49B83489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011DBF9-CA16-E60C-47B2-ECE5CEBAAECF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DD6973B-FF1A-C1C6-3968-D78BE49B12BA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0D23382-4662-0877-DAFE-47CEB17C9B32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562B01E-C152-895B-5BB9-677DA1BA4892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1A843A4-E2F0-DC86-25B1-F36DA616C2B0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6A02A30-2A43-16F4-4F2E-BD1A5D372808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42A8F01-1FC8-7D92-931D-5D166533C4DF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92133FE-9F1E-1BE3-BAB5-C31DF06F57D8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D07962E-64A4-7807-B975-5325865EF45C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0AC8FC0-0FFE-B277-AE9B-03CD755B89C3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270134E-1B15-2617-E388-E8349F93DE4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69DF5B6-E127-BC1C-DD65-F0C7530ADACC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8F2F147-3368-2252-84A7-539A9109B8E7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15B11EA-807D-20E8-8A12-870C86DB7D0E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A3E6711-8887-E203-91A8-BEE9C1754D15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A4D4A27-5080-A3F2-1186-3F8B48F999E0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88C457D-5594-2FE9-8A69-95F9440822D6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46F7827-F6B0-6ABF-00BF-2B801A4B343F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ED3650C-EC23-CCB6-A798-91C75FCFFD6F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CCE6563-B1A4-EA28-40D8-FE0B01E73DE4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447AA98-436B-6ACC-9F13-269F613145B8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B80ED9F-70C5-36B8-471E-4B80CC5FFE05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20B05F8-DBD9-0B97-A81B-5DAFE1B323AB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EE14E9B-A4AB-99D7-40CF-28F50A857E82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0D83B40-F7B6-ACC0-6047-BE7C330393F9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CB17AE2D-F8AE-5552-CB47-2094B6C34D7F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50A01EC-04D3-5930-8886-A85E59062911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910E512-7D91-200E-E11A-B9C0D34F15AF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34613AC5-973B-6B61-AAB5-17E2DBA2BD8C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97F101F-BFC5-724F-B983-9F47CDDC24D4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63A6D4C-D596-943A-B87F-E0AFA4512AC0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74FF40E-8589-9A30-F1B3-DEFB5E45F8CB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52C67EC-1B7F-5C4C-CE16-19E738AD23EB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0326ED6-36D5-934E-48B4-A1D0C0FD7C21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D1F6C9A-60A2-5CA7-6E43-6DD8D2773D64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423406D-3F67-4AF2-B818-A60AC43FE489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C24B258-190A-9173-C230-81CE589B9190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BA354C7-D6DD-7BDC-BE64-DC47CA2EADA6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066A8AB-C097-2D6C-12E5-486114453F41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1E97982-EEBC-1CA6-CB11-DA42AE8B053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21E6AC8-95AF-2C73-FBEE-11DF14A080FD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A07B63D-E094-A030-7F99-4C6F786883CA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76D0709-77EA-2ABB-8B0C-226C02AD3F98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FBAA61-DB50-D25D-FF75-C78502BE304C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E87232A-1AB5-A0E9-0E54-3ECBC8F83FC9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142142D-8586-AF9C-994A-AF6C601B5577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780ACD05-D0EC-68DF-AD53-6AE083C664F6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B8E49C1-5AC1-1667-8BAC-101D70C402BC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E427B89-15CA-51B7-B94D-573F42108583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E641825-8C37-7F9A-ACFE-B1181637A227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94DD3FA-D48F-06A8-FF6D-489259514494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929813C-1ACD-03EC-7865-88DA5EDCE034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70A7BF3-D90E-FA3D-BE42-60DBEE0E4EE4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52E0572-6775-5D71-1BEC-E80B35E665F8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3444865-D261-CC03-4D0C-6029AECAB518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2231B1F-D739-E832-C33C-B56C867D140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721CBF3-801F-978C-7810-D422085D60BC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4E3C8B2-E5FE-4A04-E63B-B3A722E7EFBA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4582256F-5780-B264-D663-AC32192F23D6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E7001F9-1FC1-AC5B-6B75-EB06C993D28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42FFDE11-E2A0-A283-CB84-E5C768835E9B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476F9EE-BD7B-201C-449C-65BD47ECF5F7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683FA35F-9661-8542-76E7-94762C1C86EE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34D9851-FD4C-49DB-EDC7-F376778F46D5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C896760-4AAA-9F59-A0DF-9159F46E8703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F4B83D3-EE31-319B-FAEB-80EF922DC87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28A527A-FC83-BFC2-3C22-524E926B86A5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DD1A14CF-65ED-FD41-2720-9F421DE6977F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E7066E0-4B69-090D-86F1-2C24AF300423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AFBF9F2-9B5C-2999-C748-446C277F9E52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0385F7D-4ADB-991B-8432-00634B3CAD3F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9685ED9-01BB-149D-CA61-D8242A3B5AD7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FF3A436-C7B9-F6E4-616C-76F2D55AD5C6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B84FFD3E-F9B2-14C7-69B9-B7DA3D7E8847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F1A26FB-9ACA-87F4-E210-3D6A82CAE106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41562C2-7B25-0BDF-0859-B31FCEBD487F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F5B0F7B-C84B-1F32-B769-2C8F0FDA0A67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5DBC60E-A432-6E96-A405-6C794AA83588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8AD3CC4-D6A0-9D4D-C97A-0C450AF7B618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9A9D9C5-032A-E3D1-5932-B5B2FA9E697F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78477C26-DF64-F9F5-0370-8EA611D1E2A6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F83B036-6279-490C-1907-F942830B9EDC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8DDD9E1-D004-D4D5-7A82-0A6692F96CEC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962AE11-5919-CC91-ADA9-004CFB84B9BD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576CD8B-97BE-1A1E-DC48-BAC22A329EF3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C88A90D-1B61-B3F0-4706-6114887C6C3B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04CE3AD-CDF6-2578-274F-5D3F2C3BBA4E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B33F9C6-31F2-3D60-2771-29AFF8B0E2D1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DF027D95-9182-38B1-91EA-92431C0A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74" y="984232"/>
            <a:ext cx="9299972" cy="4792256"/>
          </a:xfrm>
          <a:prstGeom prst="rect">
            <a:avLst/>
          </a:prstGeom>
        </p:spPr>
      </p:pic>
      <p:sp>
        <p:nvSpPr>
          <p:cNvPr id="274" name="Rectangle 273">
            <a:extLst>
              <a:ext uri="{FF2B5EF4-FFF2-40B4-BE49-F238E27FC236}">
                <a16:creationId xmlns:a16="http://schemas.microsoft.com/office/drawing/2014/main" id="{BC2C8E99-A437-C517-CFDE-244C47049C34}"/>
              </a:ext>
            </a:extLst>
          </p:cNvPr>
          <p:cNvSpPr/>
          <p:nvPr/>
        </p:nvSpPr>
        <p:spPr>
          <a:xfrm>
            <a:off x="2882858" y="1448116"/>
            <a:ext cx="996033" cy="46733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INFLATION HEDGE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04FCED3-B1B1-55A8-C904-E8797E9B6D6D}"/>
              </a:ext>
            </a:extLst>
          </p:cNvPr>
          <p:cNvSpPr/>
          <p:nvPr/>
        </p:nvSpPr>
        <p:spPr>
          <a:xfrm>
            <a:off x="392672" y="3901901"/>
            <a:ext cx="1257471" cy="63000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Lato Extended"/>
                <a:ea typeface="BentonSans" charset="0"/>
                <a:cs typeface="BentonSans" charset="0"/>
              </a:rPr>
              <a:t>FRACTIONAL REAL ESTATE – RENTAL PROPERTIES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44C7CADD-EE97-5574-CD6E-D3B10CCDED6F}"/>
              </a:ext>
            </a:extLst>
          </p:cNvPr>
          <p:cNvSpPr/>
          <p:nvPr/>
        </p:nvSpPr>
        <p:spPr>
          <a:xfrm>
            <a:off x="3452838" y="3660753"/>
            <a:ext cx="1229192" cy="851996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AFFORDABLE HIGHER END RESIDENTIAL PROPERTIES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7E8518D8-328D-4AE1-BB39-CF172C5B7113}"/>
              </a:ext>
            </a:extLst>
          </p:cNvPr>
          <p:cNvSpPr/>
          <p:nvPr/>
        </p:nvSpPr>
        <p:spPr>
          <a:xfrm>
            <a:off x="7458005" y="1747497"/>
            <a:ext cx="1229192" cy="63000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CONVENIENCE AND PEACE OF MIND AND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2C504F76-E498-A8B1-29DD-7EAD9A8E3462}"/>
              </a:ext>
            </a:extLst>
          </p:cNvPr>
          <p:cNvSpPr/>
          <p:nvPr/>
        </p:nvSpPr>
        <p:spPr>
          <a:xfrm>
            <a:off x="8687197" y="2482960"/>
            <a:ext cx="999838" cy="63000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INVEST IN RESIDENTIAL REAL ESTATE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8BC1B2E-0BBD-0D55-60F8-0AE8A4D6D564}"/>
              </a:ext>
            </a:extLst>
          </p:cNvPr>
          <p:cNvSpPr/>
          <p:nvPr/>
        </p:nvSpPr>
        <p:spPr>
          <a:xfrm>
            <a:off x="8581105" y="3858505"/>
            <a:ext cx="1211295" cy="74195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latin typeface="Lato Extended"/>
                <a:ea typeface="BentonSans" charset="0"/>
                <a:cs typeface="BentonSans" charset="0"/>
              </a:rPr>
              <a:t>ACCESS TO HIGHER VALUE PROPERTIES</a:t>
            </a:r>
            <a:endParaRPr lang="en-US" sz="1000">
              <a:latin typeface="Lato Extended"/>
              <a:ea typeface="BentonSans" charset="0"/>
              <a:cs typeface="BentonSans" charset="0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35F59CA-2715-76A0-693E-1C7BB0695F7A}"/>
              </a:ext>
            </a:extLst>
          </p:cNvPr>
          <p:cNvSpPr/>
          <p:nvPr/>
        </p:nvSpPr>
        <p:spPr>
          <a:xfrm>
            <a:off x="7175167" y="3191352"/>
            <a:ext cx="1063015" cy="79203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REAL ESTATE - PRIVATE INVESTORS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D9A9EBA6-CDF0-DC50-CB96-0D61978D6C62}"/>
              </a:ext>
            </a:extLst>
          </p:cNvPr>
          <p:cNvSpPr/>
          <p:nvPr/>
        </p:nvSpPr>
        <p:spPr>
          <a:xfrm>
            <a:off x="5436889" y="4531901"/>
            <a:ext cx="1379816" cy="63000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LIMITED ACCESS AND HIGH CAPITAL REQUIREMENTS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B745D171-FD17-8706-B16E-82F70C92063B}"/>
              </a:ext>
            </a:extLst>
          </p:cNvPr>
          <p:cNvSpPr/>
          <p:nvPr/>
        </p:nvSpPr>
        <p:spPr>
          <a:xfrm>
            <a:off x="5549529" y="3662235"/>
            <a:ext cx="1490995" cy="789593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LIMITED ACCESS TO HIGH INVESTMENT POTENTIAL PROPERTIES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56B847E9-55C8-107E-F84A-B4E756BB1212}"/>
              </a:ext>
            </a:extLst>
          </p:cNvPr>
          <p:cNvSpPr/>
          <p:nvPr/>
        </p:nvSpPr>
        <p:spPr>
          <a:xfrm>
            <a:off x="7228364" y="4036145"/>
            <a:ext cx="1193460" cy="63000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HIGH INITIAL DOWNPAYMENT AND COSTS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64B728C-9773-7CCF-86C3-A7380A7A7AA0}"/>
              </a:ext>
            </a:extLst>
          </p:cNvPr>
          <p:cNvSpPr/>
          <p:nvPr/>
        </p:nvSpPr>
        <p:spPr>
          <a:xfrm>
            <a:off x="2109077" y="3191352"/>
            <a:ext cx="1063015" cy="79203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SPATIUM.XYZ: FRACTIONAL REAL-ESTATE OWNERSHIP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D642B7C-B704-85FA-308B-883C0E005E22}"/>
              </a:ext>
            </a:extLst>
          </p:cNvPr>
          <p:cNvSpPr/>
          <p:nvPr/>
        </p:nvSpPr>
        <p:spPr>
          <a:xfrm>
            <a:off x="7484526" y="4839359"/>
            <a:ext cx="1267322" cy="63000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COMPLEX PROCESS AND TIME CONSUMING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FAF102F-95B7-F8F8-00E2-840685519F46}"/>
              </a:ext>
            </a:extLst>
          </p:cNvPr>
          <p:cNvSpPr/>
          <p:nvPr/>
        </p:nvSpPr>
        <p:spPr>
          <a:xfrm>
            <a:off x="494920" y="986230"/>
            <a:ext cx="4388424" cy="3420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/>
              <a:t>Value Proposition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C496062-25B6-6365-2638-3C5FA218A4F4}"/>
              </a:ext>
            </a:extLst>
          </p:cNvPr>
          <p:cNvSpPr/>
          <p:nvPr/>
        </p:nvSpPr>
        <p:spPr>
          <a:xfrm>
            <a:off x="5437571" y="986230"/>
            <a:ext cx="4391030" cy="3420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/>
              <a:t>Customer Segment</a:t>
            </a: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F332D3E4-0702-889C-A941-CAEB5F719F5C}"/>
              </a:ext>
            </a:extLst>
          </p:cNvPr>
          <p:cNvSpPr/>
          <p:nvPr/>
        </p:nvSpPr>
        <p:spPr>
          <a:xfrm>
            <a:off x="5786268" y="2765711"/>
            <a:ext cx="1323963" cy="74195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latin typeface="Lato Extended"/>
                <a:ea typeface="BentonSans" charset="0"/>
                <a:cs typeface="BentonSans" charset="0"/>
              </a:rPr>
              <a:t>GENERATE INCOME AND GROW PORTFOLIO</a:t>
            </a:r>
            <a:endParaRPr lang="en-US" sz="1000">
              <a:latin typeface="Lato Extended"/>
              <a:ea typeface="BentonSans" charset="0"/>
              <a:cs typeface="BentonSans" charset="0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EB35898A-BAE9-A657-7423-D100C14E039B}"/>
              </a:ext>
            </a:extLst>
          </p:cNvPr>
          <p:cNvSpPr/>
          <p:nvPr/>
        </p:nvSpPr>
        <p:spPr>
          <a:xfrm>
            <a:off x="1479490" y="1465271"/>
            <a:ext cx="1259174" cy="63000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INCOME AND GROWTH OPPORTUNITIES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3A0359F-27D7-FC7A-FECA-C9106215D099}"/>
              </a:ext>
            </a:extLst>
          </p:cNvPr>
          <p:cNvSpPr/>
          <p:nvPr/>
        </p:nvSpPr>
        <p:spPr>
          <a:xfrm>
            <a:off x="1802126" y="2167960"/>
            <a:ext cx="1380260" cy="63000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INVESTMENT FLEXIBILITY ALIGEND TO GOALS / PREFERENCES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419D44-9EAA-4527-ACCC-5C805EA64E90}"/>
              </a:ext>
            </a:extLst>
          </p:cNvPr>
          <p:cNvSpPr/>
          <p:nvPr/>
        </p:nvSpPr>
        <p:spPr>
          <a:xfrm>
            <a:off x="2053993" y="4046079"/>
            <a:ext cx="1229192" cy="851996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LOWER INVESTMENT THRESHOLDS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9059208-351B-AFA4-EBE9-425701919DE4}"/>
              </a:ext>
            </a:extLst>
          </p:cNvPr>
          <p:cNvSpPr/>
          <p:nvPr/>
        </p:nvSpPr>
        <p:spPr>
          <a:xfrm>
            <a:off x="1339131" y="4973544"/>
            <a:ext cx="1229192" cy="612783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MINIMIZE RISKS IN SINGLE PROPERTY INVESTMENT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28AA209-F2D2-F6AA-EBCF-67422D25BC82}"/>
              </a:ext>
            </a:extLst>
          </p:cNvPr>
          <p:cNvSpPr/>
          <p:nvPr/>
        </p:nvSpPr>
        <p:spPr>
          <a:xfrm>
            <a:off x="2643098" y="5264770"/>
            <a:ext cx="1635333" cy="847555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MORE STREAMLINED PROPERTY OWNERSHIP, COLLECTIONS AND PAYMENTS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A297C5D2-91C6-AD29-711C-D62FC791B663}"/>
              </a:ext>
            </a:extLst>
          </p:cNvPr>
          <p:cNvSpPr/>
          <p:nvPr/>
        </p:nvSpPr>
        <p:spPr>
          <a:xfrm>
            <a:off x="3301703" y="2681411"/>
            <a:ext cx="1229192" cy="612783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PROTECT AGAINST RISKS AND FRAUDS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9248BA1-DCAF-DEB0-E6B5-42E0E63C3103}"/>
              </a:ext>
            </a:extLst>
          </p:cNvPr>
          <p:cNvSpPr/>
          <p:nvPr/>
        </p:nvSpPr>
        <p:spPr>
          <a:xfrm>
            <a:off x="4082289" y="1600809"/>
            <a:ext cx="1229192" cy="612783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EARN INCOME FROM MULTIPLE PROPERTIES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608A97-D279-56D1-AFC5-AD2F47873419}"/>
              </a:ext>
            </a:extLst>
          </p:cNvPr>
          <p:cNvSpPr/>
          <p:nvPr/>
        </p:nvSpPr>
        <p:spPr>
          <a:xfrm>
            <a:off x="209464" y="2438667"/>
            <a:ext cx="1257471" cy="630000"/>
          </a:xfrm>
          <a:prstGeom prst="rect">
            <a:avLst/>
          </a:prstGeom>
          <a:solidFill>
            <a:srgbClr val="F2AB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Lato Extended"/>
                <a:ea typeface="BentonSans" charset="0"/>
                <a:cs typeface="BentonSans" charset="0"/>
              </a:rPr>
              <a:t>FRACTIONAL REAL ESTATE – FOR SALE PROPERTIES</a:t>
            </a:r>
          </a:p>
        </p:txBody>
      </p:sp>
    </p:spTree>
    <p:extLst>
      <p:ext uri="{BB962C8B-B14F-4D97-AF65-F5344CB8AC3E}">
        <p14:creationId xmlns:p14="http://schemas.microsoft.com/office/powerpoint/2010/main" val="133761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363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democratiZe investment for all.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771D96-7D24-CC36-E21C-3674A2162A39}"/>
              </a:ext>
            </a:extLst>
          </p:cNvPr>
          <p:cNvSpPr txBox="1">
            <a:spLocks/>
          </p:cNvSpPr>
          <p:nvPr/>
        </p:nvSpPr>
        <p:spPr>
          <a:xfrm>
            <a:off x="203571" y="2776455"/>
            <a:ext cx="2291318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2D3B45"/>
                </a:solidFill>
                <a:latin typeface="Lato Extended"/>
              </a:rPr>
              <a:t>Co-invest with a community of private investors in </a:t>
            </a:r>
            <a:r>
              <a:rPr lang="en-GB" b="1" dirty="0">
                <a:solidFill>
                  <a:srgbClr val="2D3B45"/>
                </a:solidFill>
                <a:latin typeface="Lato Extended"/>
              </a:rPr>
              <a:t>open, inclusive fractional real estate assets </a:t>
            </a:r>
            <a:r>
              <a:rPr lang="en-GB" dirty="0">
                <a:solidFill>
                  <a:srgbClr val="2D3B45"/>
                </a:solidFill>
                <a:latin typeface="Lato Extended"/>
              </a:rPr>
              <a:t>with low-cost and low-capital investments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A5F89D-3B4D-0646-07F6-B37D76A9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28000" y="1581212"/>
            <a:ext cx="1080000" cy="108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E7068B-A9E2-CDC5-B430-152E82CF0A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230" y="1581212"/>
            <a:ext cx="1080000" cy="10800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3D8D04A-F7C3-E5E4-2653-5E26C06F1E32}"/>
              </a:ext>
            </a:extLst>
          </p:cNvPr>
          <p:cNvSpPr txBox="1">
            <a:spLocks/>
          </p:cNvSpPr>
          <p:nvPr/>
        </p:nvSpPr>
        <p:spPr>
          <a:xfrm>
            <a:off x="2578563" y="2776455"/>
            <a:ext cx="2291318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2D3B45"/>
                </a:solidFill>
                <a:latin typeface="Lato Extended"/>
              </a:rPr>
              <a:t>Direct access to higher end and high-value </a:t>
            </a:r>
            <a:r>
              <a:rPr lang="en-GB" dirty="0">
                <a:solidFill>
                  <a:srgbClr val="2D3B45"/>
                </a:solidFill>
                <a:latin typeface="Lato Extended"/>
              </a:rPr>
              <a:t>real estate investments sourced from a professionally managed and experienced real estate firms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20DF604-9476-0224-0A93-31EB18A7E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375" y="1599212"/>
            <a:ext cx="64525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FC6E90E-917C-F5CF-120D-0AFD82453AC9}"/>
              </a:ext>
            </a:extLst>
          </p:cNvPr>
          <p:cNvSpPr txBox="1">
            <a:spLocks/>
          </p:cNvSpPr>
          <p:nvPr/>
        </p:nvSpPr>
        <p:spPr>
          <a:xfrm>
            <a:off x="4953555" y="2776455"/>
            <a:ext cx="2291318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2D3B45"/>
                </a:solidFill>
                <a:latin typeface="Lato Extended"/>
              </a:rPr>
              <a:t>Streamlined and convenient </a:t>
            </a:r>
            <a:r>
              <a:rPr lang="en-GB" dirty="0">
                <a:solidFill>
                  <a:srgbClr val="2D3B45"/>
                </a:solidFill>
                <a:latin typeface="Lato Extended"/>
              </a:rPr>
              <a:t>digital platform to invest, manage and track investments securely and transparency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41BA86-EDEF-791B-1F5F-B1B0F0737CF2}"/>
              </a:ext>
            </a:extLst>
          </p:cNvPr>
          <p:cNvSpPr txBox="1">
            <a:spLocks/>
          </p:cNvSpPr>
          <p:nvPr/>
        </p:nvSpPr>
        <p:spPr>
          <a:xfrm>
            <a:off x="1586345" y="5353585"/>
            <a:ext cx="9019308" cy="724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2D3B45"/>
                </a:solidFill>
                <a:latin typeface="Lato Extended"/>
              </a:rPr>
              <a:t>Complete investment infrastructure </a:t>
            </a:r>
            <a:r>
              <a:rPr lang="en-GB" dirty="0">
                <a:solidFill>
                  <a:srgbClr val="2D3B45"/>
                </a:solidFill>
                <a:latin typeface="Lato Extended"/>
              </a:rPr>
              <a:t>(primary market - secondary market – SDAX), </a:t>
            </a:r>
            <a:r>
              <a:rPr lang="en-GB" b="1" dirty="0">
                <a:solidFill>
                  <a:srgbClr val="2D3B45"/>
                </a:solidFill>
                <a:latin typeface="Lato Extended"/>
              </a:rPr>
              <a:t>trusted title registry </a:t>
            </a:r>
            <a:r>
              <a:rPr lang="en-GB" dirty="0">
                <a:solidFill>
                  <a:srgbClr val="2D3B45"/>
                </a:solidFill>
                <a:latin typeface="Lato Extended"/>
              </a:rPr>
              <a:t>and</a:t>
            </a:r>
            <a:r>
              <a:rPr lang="en-GB" b="1" dirty="0">
                <a:solidFill>
                  <a:srgbClr val="2D3B45"/>
                </a:solidFill>
                <a:latin typeface="Lato Extended"/>
              </a:rPr>
              <a:t> secured asset class </a:t>
            </a:r>
            <a:r>
              <a:rPr lang="en-GB" dirty="0">
                <a:solidFill>
                  <a:srgbClr val="2D3B45"/>
                </a:solidFill>
                <a:latin typeface="Lato Extended"/>
              </a:rPr>
              <a:t>based on blockchain and digital asset tokens linked to real assets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E1A2903-FA7B-370C-AE6B-8BA48EF3D415}"/>
              </a:ext>
            </a:extLst>
          </p:cNvPr>
          <p:cNvGrpSpPr/>
          <p:nvPr/>
        </p:nvGrpSpPr>
        <p:grpSpPr>
          <a:xfrm>
            <a:off x="7628962" y="1666979"/>
            <a:ext cx="1048876" cy="908467"/>
            <a:chOff x="7666230" y="1797480"/>
            <a:chExt cx="1048876" cy="908467"/>
          </a:xfrm>
        </p:grpSpPr>
        <p:pic>
          <p:nvPicPr>
            <p:cNvPr id="2056" name="Picture 8" descr="RealT Reviews">
              <a:extLst>
                <a:ext uri="{FF2B5EF4-FFF2-40B4-BE49-F238E27FC236}">
                  <a16:creationId xmlns:a16="http://schemas.microsoft.com/office/drawing/2014/main" id="{4E9AF00C-B7A1-E683-3579-FA4DBBF580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3" t="14688" r="22185" b="17238"/>
            <a:stretch/>
          </p:blipFill>
          <p:spPr bwMode="auto">
            <a:xfrm>
              <a:off x="7666230" y="1943773"/>
              <a:ext cx="537554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alT Reviews">
              <a:extLst>
                <a:ext uri="{FF2B5EF4-FFF2-40B4-BE49-F238E27FC236}">
                  <a16:creationId xmlns:a16="http://schemas.microsoft.com/office/drawing/2014/main" id="{E1E23728-098B-AD61-0A3F-E98DC2404C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3" t="14688" r="22185" b="17238"/>
            <a:stretch/>
          </p:blipFill>
          <p:spPr bwMode="auto">
            <a:xfrm>
              <a:off x="8416465" y="1797480"/>
              <a:ext cx="298641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RealT Reviews">
              <a:extLst>
                <a:ext uri="{FF2B5EF4-FFF2-40B4-BE49-F238E27FC236}">
                  <a16:creationId xmlns:a16="http://schemas.microsoft.com/office/drawing/2014/main" id="{4F874410-D216-CC87-397E-10CCB6618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3" t="14688" r="22185" b="17238"/>
            <a:stretch/>
          </p:blipFill>
          <p:spPr bwMode="auto">
            <a:xfrm>
              <a:off x="8416465" y="2345947"/>
              <a:ext cx="298641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B204D7-8499-A8F1-C2AA-0C0176E7B433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flipV="1">
              <a:off x="8192014" y="1977480"/>
              <a:ext cx="224451" cy="150073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1B81B30-EB8D-1167-3F1A-C56990F37D3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8206699" y="2404099"/>
              <a:ext cx="209766" cy="12184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8F8D3742-3CB0-3EA6-8F46-F7573B107976}"/>
              </a:ext>
            </a:extLst>
          </p:cNvPr>
          <p:cNvSpPr txBox="1">
            <a:spLocks/>
          </p:cNvSpPr>
          <p:nvPr/>
        </p:nvSpPr>
        <p:spPr>
          <a:xfrm>
            <a:off x="7328547" y="2776455"/>
            <a:ext cx="2291318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2D3B45"/>
                </a:solidFill>
                <a:latin typeface="Lato Extended"/>
              </a:rPr>
              <a:t>Access a wider capital markets and larger investor pools </a:t>
            </a:r>
            <a:r>
              <a:rPr lang="en-GB" dirty="0">
                <a:solidFill>
                  <a:srgbClr val="2D3B45"/>
                </a:solidFill>
                <a:latin typeface="Lato Extended"/>
              </a:rPr>
              <a:t>for real estate development projects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023EC63-BCDA-2F02-2451-4C60E8C43DDE}"/>
              </a:ext>
            </a:extLst>
          </p:cNvPr>
          <p:cNvSpPr txBox="1">
            <a:spLocks/>
          </p:cNvSpPr>
          <p:nvPr/>
        </p:nvSpPr>
        <p:spPr>
          <a:xfrm>
            <a:off x="9703540" y="2776455"/>
            <a:ext cx="2291318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2D3B45"/>
                </a:solidFill>
                <a:latin typeface="Lato Extended"/>
              </a:rPr>
              <a:t>Increase efficiency in property and transparency and deed management </a:t>
            </a:r>
            <a:r>
              <a:rPr lang="en-GB" dirty="0">
                <a:solidFill>
                  <a:srgbClr val="2D3B45"/>
                </a:solidFill>
                <a:latin typeface="Lato Extended"/>
              </a:rPr>
              <a:t>from ownership, tracking payments to property transfers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43696B2-408E-3F9E-6747-DE83E13C58C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9982" t="9876" r="26248"/>
          <a:stretch/>
        </p:blipFill>
        <p:spPr>
          <a:xfrm>
            <a:off x="5556114" y="4436293"/>
            <a:ext cx="1079771" cy="1044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A470242-1BF7-CBC2-706A-77A37443EE3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628" t="4949" r="3752" b="15053"/>
          <a:stretch/>
        </p:blipFill>
        <p:spPr>
          <a:xfrm>
            <a:off x="2922673" y="1581212"/>
            <a:ext cx="1603097" cy="1080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2F71FEDE-8EF6-FDF9-6C8D-B01CBF01D8B7}"/>
              </a:ext>
            </a:extLst>
          </p:cNvPr>
          <p:cNvSpPr/>
          <p:nvPr/>
        </p:nvSpPr>
        <p:spPr>
          <a:xfrm>
            <a:off x="203571" y="1090141"/>
            <a:ext cx="6986937" cy="3420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Private Investors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CBA0A18-7FA5-1B1D-A95E-4776C545074B}"/>
              </a:ext>
            </a:extLst>
          </p:cNvPr>
          <p:cNvSpPr/>
          <p:nvPr/>
        </p:nvSpPr>
        <p:spPr>
          <a:xfrm>
            <a:off x="7267096" y="1096661"/>
            <a:ext cx="4727762" cy="342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/>
              <a:t>Real Estate Developers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E55015-9571-8AD6-8A99-6CF0F2BC3C50}"/>
              </a:ext>
            </a:extLst>
          </p:cNvPr>
          <p:cNvSpPr/>
          <p:nvPr/>
        </p:nvSpPr>
        <p:spPr>
          <a:xfrm>
            <a:off x="200356" y="3952810"/>
            <a:ext cx="11794502" cy="342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Private Investors &amp; Real Estate Developers</a:t>
            </a:r>
          </a:p>
        </p:txBody>
      </p:sp>
    </p:spTree>
    <p:extLst>
      <p:ext uri="{BB962C8B-B14F-4D97-AF65-F5344CB8AC3E}">
        <p14:creationId xmlns:p14="http://schemas.microsoft.com/office/powerpoint/2010/main" val="408645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9066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CUSTOMER JOURNEY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Fractional Ownership for Real Estate Assets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5DE0C9-1FD5-ED63-ED33-AC90F673FA4E}"/>
              </a:ext>
            </a:extLst>
          </p:cNvPr>
          <p:cNvGrpSpPr/>
          <p:nvPr/>
        </p:nvGrpSpPr>
        <p:grpSpPr>
          <a:xfrm>
            <a:off x="686236" y="1103722"/>
            <a:ext cx="10451945" cy="4879982"/>
            <a:chOff x="686236" y="990308"/>
            <a:chExt cx="10451945" cy="4879982"/>
          </a:xfrm>
        </p:grpSpPr>
        <p:pic>
          <p:nvPicPr>
            <p:cNvPr id="3" name="Picture 2" descr="A diagram of a journey&#10;&#10;Description automatically generated">
              <a:extLst>
                <a:ext uri="{FF2B5EF4-FFF2-40B4-BE49-F238E27FC236}">
                  <a16:creationId xmlns:a16="http://schemas.microsoft.com/office/drawing/2014/main" id="{B89DF755-6E18-30C3-2448-C2CF58D7D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21" t="16782" r="5059" b="8009"/>
            <a:stretch/>
          </p:blipFill>
          <p:spPr>
            <a:xfrm>
              <a:off x="838200" y="990308"/>
              <a:ext cx="10266218" cy="4820307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20A1CB0-4F87-8984-D2FC-44BB004DAA6A}"/>
                </a:ext>
              </a:extLst>
            </p:cNvPr>
            <p:cNvSpPr/>
            <p:nvPr/>
          </p:nvSpPr>
          <p:spPr>
            <a:xfrm>
              <a:off x="2950028" y="1037794"/>
              <a:ext cx="2171700" cy="1260112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3F39140-2154-9CCB-1A77-AD7949C3DE5D}"/>
                </a:ext>
              </a:extLst>
            </p:cNvPr>
            <p:cNvSpPr/>
            <p:nvPr/>
          </p:nvSpPr>
          <p:spPr>
            <a:xfrm>
              <a:off x="5547755" y="1037794"/>
              <a:ext cx="2455112" cy="1260112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B7AF125-2B34-4732-AADB-F7FBAB91D83B}"/>
                </a:ext>
              </a:extLst>
            </p:cNvPr>
            <p:cNvSpPr/>
            <p:nvPr/>
          </p:nvSpPr>
          <p:spPr>
            <a:xfrm>
              <a:off x="8394981" y="1037794"/>
              <a:ext cx="2743200" cy="1260112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F73913-DDBA-3BEC-0100-17F3F6A5DA64}"/>
                </a:ext>
              </a:extLst>
            </p:cNvPr>
            <p:cNvSpPr/>
            <p:nvPr/>
          </p:nvSpPr>
          <p:spPr>
            <a:xfrm>
              <a:off x="2952750" y="2701636"/>
              <a:ext cx="2171700" cy="1260112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B8E9030-587F-C709-3FD3-0968B12BC81F}"/>
                </a:ext>
              </a:extLst>
            </p:cNvPr>
            <p:cNvSpPr/>
            <p:nvPr/>
          </p:nvSpPr>
          <p:spPr>
            <a:xfrm>
              <a:off x="5550476" y="2701636"/>
              <a:ext cx="2455113" cy="1260112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E61BF5C-D0C2-0F38-52A8-8511DE40BF77}"/>
                </a:ext>
              </a:extLst>
            </p:cNvPr>
            <p:cNvSpPr/>
            <p:nvPr/>
          </p:nvSpPr>
          <p:spPr>
            <a:xfrm>
              <a:off x="2950028" y="4379484"/>
              <a:ext cx="2171700" cy="1260112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7476968-E051-8A52-28FE-712E30869691}"/>
                </a:ext>
              </a:extLst>
            </p:cNvPr>
            <p:cNvSpPr/>
            <p:nvPr/>
          </p:nvSpPr>
          <p:spPr>
            <a:xfrm>
              <a:off x="5547755" y="4365325"/>
              <a:ext cx="2455112" cy="1504965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3B8A01C-8CAD-F90E-5E76-F5352B60E5DC}"/>
                </a:ext>
              </a:extLst>
            </p:cNvPr>
            <p:cNvSpPr/>
            <p:nvPr/>
          </p:nvSpPr>
          <p:spPr>
            <a:xfrm>
              <a:off x="8394981" y="2698336"/>
              <a:ext cx="2743200" cy="1260112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C120D5F-7928-D529-1754-1C5568EDDA63}"/>
                </a:ext>
              </a:extLst>
            </p:cNvPr>
            <p:cNvSpPr/>
            <p:nvPr/>
          </p:nvSpPr>
          <p:spPr>
            <a:xfrm>
              <a:off x="8394981" y="4362726"/>
              <a:ext cx="2743200" cy="1504965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C15EC8-84B5-668E-9874-E267C0E9308C}"/>
                </a:ext>
              </a:extLst>
            </p:cNvPr>
            <p:cNvSpPr/>
            <p:nvPr/>
          </p:nvSpPr>
          <p:spPr>
            <a:xfrm>
              <a:off x="686236" y="2698336"/>
              <a:ext cx="1877122" cy="2083214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3B0315-AAFA-2626-205C-8A1FDB4FCCE0}"/>
              </a:ext>
            </a:extLst>
          </p:cNvPr>
          <p:cNvSpPr txBox="1"/>
          <p:nvPr/>
        </p:nvSpPr>
        <p:spPr>
          <a:xfrm>
            <a:off x="373856" y="5724691"/>
            <a:ext cx="367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Source: Vincent Lau, CEO of Allocate Space</a:t>
            </a:r>
          </a:p>
        </p:txBody>
      </p:sp>
    </p:spTree>
    <p:extLst>
      <p:ext uri="{BB962C8B-B14F-4D97-AF65-F5344CB8AC3E}">
        <p14:creationId xmlns:p14="http://schemas.microsoft.com/office/powerpoint/2010/main" val="13975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43</TotalTime>
  <Words>2027</Words>
  <Application>Microsoft Office PowerPoint</Application>
  <PresentationFormat>宽屏</PresentationFormat>
  <Paragraphs>467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-apple-system</vt:lpstr>
      <vt:lpstr>BentonSans Book</vt:lpstr>
      <vt:lpstr>BentonSans Medium</vt:lpstr>
      <vt:lpstr>CircularStd-Book</vt:lpstr>
      <vt:lpstr>等线</vt:lpstr>
      <vt:lpstr>Lato Extended</vt:lpstr>
      <vt:lpstr>Arial</vt:lpstr>
      <vt:lpstr>Avenir Next LT Pro Light</vt:lpstr>
      <vt:lpstr>Calibri</vt:lpstr>
      <vt:lpstr>Posterama</vt:lpstr>
      <vt:lpstr>Times</vt:lpstr>
      <vt:lpstr>Times New Roman</vt:lpstr>
      <vt:lpstr>Office Theme</vt:lpstr>
      <vt:lpstr>PITCH DECK</vt:lpstr>
      <vt:lpstr>Content</vt:lpstr>
      <vt:lpstr>Background</vt:lpstr>
      <vt:lpstr>Product OVERVIEW</vt:lpstr>
      <vt:lpstr>Main feature</vt:lpstr>
      <vt:lpstr>Other Features</vt:lpstr>
      <vt:lpstr>VALUE PROPOSITION CANVAS</vt:lpstr>
      <vt:lpstr>democratiZe investment for all.</vt:lpstr>
      <vt:lpstr>CUSTOMER JOURNEY</vt:lpstr>
      <vt:lpstr>Solution overview</vt:lpstr>
      <vt:lpstr>Solution overview</vt:lpstr>
      <vt:lpstr>BUSINESS MODEL</vt:lpstr>
      <vt:lpstr>Feasibility Analysis</vt:lpstr>
      <vt:lpstr>Feasibility Analysis</vt:lpstr>
      <vt:lpstr>Feasibility Analysis</vt:lpstr>
      <vt:lpstr>RISKS FOR OUR PROPOSAL </vt:lpstr>
      <vt:lpstr>RISKS ANALYSIS</vt:lpstr>
      <vt:lpstr>CONSIDERATION</vt:lpstr>
      <vt:lpstr>FUTURE VISION</vt:lpstr>
      <vt:lpstr>FUTURE VISION</vt:lpstr>
      <vt:lpstr>WHY WE BELIEVE OUR VISION IS VIABLE</vt:lpstr>
      <vt:lpstr>WHAT WOULD MAKE OUR VISION A REALITY</vt:lpstr>
      <vt:lpstr>Reference</vt:lpstr>
      <vt:lpstr>APPENDIX</vt:lpstr>
      <vt:lpstr>PITCH DECK</vt:lpstr>
      <vt:lpstr>The OLD WAY TO BUY RENTAL PROPERTIES</vt:lpstr>
      <vt:lpstr>Real Estate Tokenization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Robin Mak</dc:creator>
  <cp:lastModifiedBy>Leo Chao</cp:lastModifiedBy>
  <cp:revision>23</cp:revision>
  <dcterms:created xsi:type="dcterms:W3CDTF">2023-09-13T14:07:49Z</dcterms:created>
  <dcterms:modified xsi:type="dcterms:W3CDTF">2023-09-17T14:21:25Z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